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5.xml" ContentType="application/vnd.openxmlformats-officedocument.presentationml.notesSlide+xml"/>
  <Override PartName="/ppt/notesSlides/_rels/notesSlide15.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fr-FR" sz="4400" spc="-1" strike="noStrike">
                <a:latin typeface="Arial"/>
              </a:rPr>
              <a:t>Cliquez pour déplacer la diapo</a:t>
            </a:r>
            <a:endParaRPr b="0" lang="fr-FR" sz="4400" spc="-1" strike="noStrike">
              <a:latin typeface="Arial"/>
            </a:endParaRPr>
          </a:p>
        </p:txBody>
      </p:sp>
      <p:sp>
        <p:nvSpPr>
          <p:cNvPr id="16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fr-FR" sz="2000" spc="-1" strike="noStrike">
                <a:latin typeface="Arial"/>
              </a:rPr>
              <a:t>Cliquez pour modifier le format des notes</a:t>
            </a:r>
            <a:endParaRPr b="0" lang="fr-FR" sz="2000" spc="-1" strike="noStrike">
              <a:latin typeface="Arial"/>
            </a:endParaRPr>
          </a:p>
        </p:txBody>
      </p:sp>
      <p:sp>
        <p:nvSpPr>
          <p:cNvPr id="162"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fr-FR" sz="1400" spc="-1" strike="noStrike">
                <a:latin typeface="Times New Roman"/>
              </a:rPr>
              <a:t>&lt;en-tête&gt;</a:t>
            </a:r>
            <a:endParaRPr b="0" lang="fr-FR" sz="1400" spc="-1" strike="noStrike">
              <a:latin typeface="Times New Roman"/>
            </a:endParaRPr>
          </a:p>
        </p:txBody>
      </p:sp>
      <p:sp>
        <p:nvSpPr>
          <p:cNvPr id="163" name="PlaceHolder 4"/>
          <p:cNvSpPr>
            <a:spLocks noGrp="1"/>
          </p:cNvSpPr>
          <p:nvPr>
            <p:ph type="dt"/>
          </p:nvPr>
        </p:nvSpPr>
        <p:spPr>
          <a:xfrm>
            <a:off x="4278960" y="0"/>
            <a:ext cx="3280680" cy="534240"/>
          </a:xfrm>
          <a:prstGeom prst="rect">
            <a:avLst/>
          </a:prstGeom>
          <a:noFill/>
          <a:ln w="0">
            <a:noFill/>
          </a:ln>
        </p:spPr>
        <p:txBody>
          <a:bodyPr lIns="0" rIns="0" tIns="0" bIns="0" anchor="t">
            <a:noAutofit/>
          </a:bodyPr>
          <a:p>
            <a:pPr algn="r"/>
            <a:r>
              <a:rPr b="0" lang="fr-FR" sz="1400" spc="-1" strike="noStrike">
                <a:latin typeface="Times New Roman"/>
              </a:rPr>
              <a:t>&lt;date/heure&gt;</a:t>
            </a:r>
            <a:endParaRPr b="0" lang="fr-FR" sz="1400" spc="-1" strike="noStrike">
              <a:latin typeface="Times New Roman"/>
            </a:endParaRPr>
          </a:p>
        </p:txBody>
      </p:sp>
      <p:sp>
        <p:nvSpPr>
          <p:cNvPr id="164" name="PlaceHolder 5"/>
          <p:cNvSpPr>
            <a:spLocks noGrp="1"/>
          </p:cNvSpPr>
          <p:nvPr>
            <p:ph type="ftr"/>
          </p:nvPr>
        </p:nvSpPr>
        <p:spPr>
          <a:xfrm>
            <a:off x="0" y="10157400"/>
            <a:ext cx="3280680" cy="534240"/>
          </a:xfrm>
          <a:prstGeom prst="rect">
            <a:avLst/>
          </a:prstGeom>
          <a:noFill/>
          <a:ln w="0">
            <a:noFill/>
          </a:ln>
        </p:spPr>
        <p:txBody>
          <a:bodyPr lIns="0" rIns="0" tIns="0" bIns="0" anchor="b">
            <a:noAutofit/>
          </a:bodyPr>
          <a:p>
            <a:r>
              <a:rPr b="0" lang="fr-FR" sz="1400" spc="-1" strike="noStrike">
                <a:latin typeface="Times New Roman"/>
              </a:rPr>
              <a:t>&lt;pied de page&gt;</a:t>
            </a:r>
            <a:endParaRPr b="0" lang="fr-FR" sz="1400" spc="-1" strike="noStrike">
              <a:latin typeface="Times New Roman"/>
            </a:endParaRPr>
          </a:p>
        </p:txBody>
      </p:sp>
      <p:sp>
        <p:nvSpPr>
          <p:cNvPr id="165" name="PlaceHolder 6"/>
          <p:cNvSpPr>
            <a:spLocks noGrp="1"/>
          </p:cNvSpPr>
          <p:nvPr>
            <p:ph type="sldNum"/>
          </p:nvPr>
        </p:nvSpPr>
        <p:spPr>
          <a:xfrm>
            <a:off x="4278960" y="10157400"/>
            <a:ext cx="3280680" cy="534240"/>
          </a:xfrm>
          <a:prstGeom prst="rect">
            <a:avLst/>
          </a:prstGeom>
          <a:noFill/>
          <a:ln w="0">
            <a:noFill/>
          </a:ln>
        </p:spPr>
        <p:txBody>
          <a:bodyPr lIns="0" rIns="0" tIns="0" bIns="0" anchor="b">
            <a:noAutofit/>
          </a:bodyPr>
          <a:p>
            <a:pPr algn="r"/>
            <a:fld id="{1406529A-F63D-4F24-BBDA-0257D34E5737}"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sldImg"/>
          </p:nvPr>
        </p:nvSpPr>
        <p:spPr>
          <a:xfrm>
            <a:off x="573120" y="1336680"/>
            <a:ext cx="6411960" cy="3606840"/>
          </a:xfrm>
          <a:prstGeom prst="rect">
            <a:avLst/>
          </a:prstGeom>
          <a:ln w="0">
            <a:noFill/>
          </a:ln>
        </p:spPr>
      </p:sp>
      <p:sp>
        <p:nvSpPr>
          <p:cNvPr id="224" name="PlaceHolder 2"/>
          <p:cNvSpPr>
            <a:spLocks noGrp="1"/>
          </p:cNvSpPr>
          <p:nvPr>
            <p:ph type="body"/>
          </p:nvPr>
        </p:nvSpPr>
        <p:spPr>
          <a:xfrm>
            <a:off x="755640" y="5145120"/>
            <a:ext cx="6046920" cy="4208760"/>
          </a:xfrm>
          <a:prstGeom prst="rect">
            <a:avLst/>
          </a:prstGeom>
          <a:noFill/>
          <a:ln w="0">
            <a:noFill/>
          </a:ln>
        </p:spPr>
        <p:txBody>
          <a:bodyPr lIns="0" rIns="0" tIns="0" bIns="0" anchor="t">
            <a:noAutofit/>
          </a:bodyPr>
          <a:p>
            <a:endParaRPr b="0" lang="fr-FR" sz="2000" spc="-1" strike="noStrike">
              <a:latin typeface="Arial"/>
            </a:endParaRPr>
          </a:p>
        </p:txBody>
      </p:sp>
      <p:sp>
        <p:nvSpPr>
          <p:cNvPr id="225" name="PlaceHolder 3"/>
          <p:cNvSpPr>
            <a:spLocks noGrp="1"/>
          </p:cNvSpPr>
          <p:nvPr>
            <p:ph type="sldNum"/>
          </p:nvPr>
        </p:nvSpPr>
        <p:spPr>
          <a:xfrm>
            <a:off x="4281480" y="10155240"/>
            <a:ext cx="3275280" cy="534960"/>
          </a:xfrm>
          <a:prstGeom prst="rect">
            <a:avLst/>
          </a:prstGeom>
          <a:noFill/>
          <a:ln w="0">
            <a:noFill/>
          </a:ln>
        </p:spPr>
        <p:txBody>
          <a:bodyPr lIns="0" rIns="0" tIns="0" bIns="0" anchor="b">
            <a:noAutofit/>
          </a:bodyPr>
          <a:p>
            <a:pPr algn="r">
              <a:lnSpc>
                <a:spcPct val="100000"/>
              </a:lnSpc>
            </a:pPr>
            <a:fld id="{2B88E105-1335-4596-A341-5CE2DE744264}" type="slidenum">
              <a:rPr b="0" lang="fr-FR" sz="1200" spc="-1" strike="noStrike">
                <a:solidFill>
                  <a:srgbClr val="000000"/>
                </a:solidFill>
                <a:latin typeface="Times New Roman"/>
                <a:ea typeface="+mn-ea"/>
              </a:rPr>
              <a:t>&lt;numéro&gt;</a:t>
            </a:fld>
            <a:endParaRPr b="0" lang="fr-FR"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2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2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3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4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4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5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5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6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6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6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7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8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8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8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9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9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9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9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9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9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0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0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1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2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2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2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3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3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3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3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4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4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4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4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5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caebf5"/>
            </a:gs>
            <a:gs pos="100000">
              <a:srgbClr val="73aadc"/>
            </a:gs>
          </a:gsLst>
          <a:lin ang="5400000"/>
        </a:gradFill>
      </p:bgPr>
    </p:bg>
    <p:spTree>
      <p:nvGrpSpPr>
        <p:cNvPr id="1" name=""/>
        <p:cNvGrpSpPr/>
        <p:nvPr/>
      </p:nvGrpSpPr>
      <p:grpSpPr>
        <a:xfrm>
          <a:off x="0" y="0"/>
          <a:ext cx="0" cy="0"/>
          <a:chOff x="0" y="0"/>
          <a:chExt cx="0" cy="0"/>
        </a:xfrm>
      </p:grpSpPr>
      <p:pic>
        <p:nvPicPr>
          <p:cNvPr id="0" name="Picture 2" descr="\\DROBO-FS\QuickDrops\JB\PPTX NG\Droplets\LightingOverlay.png"/>
          <p:cNvPicPr/>
          <p:nvPr/>
        </p:nvPicPr>
        <p:blipFill>
          <a:blip r:embed="rId2">
            <a:alphaModFix amt="70000"/>
          </a:blip>
          <a:stretch/>
        </p:blipFill>
        <p:spPr>
          <a:xfrm>
            <a:off x="0" y="0"/>
            <a:ext cx="12188160" cy="6854040"/>
          </a:xfrm>
          <a:prstGeom prst="rect">
            <a:avLst/>
          </a:prstGeom>
          <a:ln w="0">
            <a:noFill/>
          </a:ln>
        </p:spPr>
      </p:pic>
      <p:pic>
        <p:nvPicPr>
          <p:cNvPr id="1" name="Picture 6" descr="Droplets-HD-Title-R1d.png"/>
          <p:cNvPicPr/>
          <p:nvPr/>
        </p:nvPicPr>
        <p:blipFill>
          <a:blip r:embed="rId3"/>
          <a:stretch/>
        </p:blipFill>
        <p:spPr>
          <a:xfrm>
            <a:off x="0" y="0"/>
            <a:ext cx="12188160" cy="6854040"/>
          </a:xfrm>
          <a:prstGeom prst="rect">
            <a:avLst/>
          </a:prstGeom>
          <a:ln w="0">
            <a:noFill/>
          </a:ln>
        </p:spPr>
      </p:pic>
      <p:sp>
        <p:nvSpPr>
          <p:cNvPr id="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caebf5"/>
            </a:gs>
            <a:gs pos="100000">
              <a:srgbClr val="73aadc"/>
            </a:gs>
          </a:gsLst>
          <a:lin ang="5400000"/>
        </a:gradFill>
      </p:bgPr>
    </p:bg>
    <p:spTree>
      <p:nvGrpSpPr>
        <p:cNvPr id="1" name=""/>
        <p:cNvGrpSpPr/>
        <p:nvPr/>
      </p:nvGrpSpPr>
      <p:grpSpPr>
        <a:xfrm>
          <a:off x="0" y="0"/>
          <a:ext cx="0" cy="0"/>
          <a:chOff x="0" y="0"/>
          <a:chExt cx="0" cy="0"/>
        </a:xfrm>
      </p:grpSpPr>
      <p:pic>
        <p:nvPicPr>
          <p:cNvPr id="40" name="Picture 2" descr="\\DROBO-FS\QuickDrops\JB\PPTX NG\Droplets\LightingOverlay.png"/>
          <p:cNvPicPr/>
          <p:nvPr/>
        </p:nvPicPr>
        <p:blipFill>
          <a:blip r:embed="rId2">
            <a:alphaModFix amt="70000"/>
          </a:blip>
          <a:stretch/>
        </p:blipFill>
        <p:spPr>
          <a:xfrm>
            <a:off x="0" y="0"/>
            <a:ext cx="12188160" cy="6854040"/>
          </a:xfrm>
          <a:prstGeom prst="rect">
            <a:avLst/>
          </a:prstGeom>
          <a:ln w="0">
            <a:noFill/>
          </a:ln>
        </p:spPr>
      </p:pic>
      <p:pic>
        <p:nvPicPr>
          <p:cNvPr id="41" name="Picture 2" descr="Droplets-HD-Content-R1d.png"/>
          <p:cNvPicPr/>
          <p:nvPr/>
        </p:nvPicPr>
        <p:blipFill>
          <a:blip r:embed="rId3"/>
          <a:stretch/>
        </p:blipFill>
        <p:spPr>
          <a:xfrm>
            <a:off x="0" y="0"/>
            <a:ext cx="12188160" cy="6854040"/>
          </a:xfrm>
          <a:prstGeom prst="rect">
            <a:avLst/>
          </a:prstGeom>
          <a:ln w="0">
            <a:noFill/>
          </a:ln>
        </p:spPr>
      </p:pic>
      <p:sp>
        <p:nvSpPr>
          <p:cNvPr id="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4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caebf5"/>
            </a:gs>
            <a:gs pos="100000">
              <a:srgbClr val="73aadc"/>
            </a:gs>
          </a:gsLst>
          <a:lin ang="5400000"/>
        </a:gradFill>
      </p:bgPr>
    </p:bg>
    <p:spTree>
      <p:nvGrpSpPr>
        <p:cNvPr id="1" name=""/>
        <p:cNvGrpSpPr/>
        <p:nvPr/>
      </p:nvGrpSpPr>
      <p:grpSpPr>
        <a:xfrm>
          <a:off x="0" y="0"/>
          <a:ext cx="0" cy="0"/>
          <a:chOff x="0" y="0"/>
          <a:chExt cx="0" cy="0"/>
        </a:xfrm>
      </p:grpSpPr>
      <p:pic>
        <p:nvPicPr>
          <p:cNvPr id="80" name="Picture 2" descr="\\DROBO-FS\QuickDrops\JB\PPTX NG\Droplets\LightingOverlay.png"/>
          <p:cNvPicPr/>
          <p:nvPr/>
        </p:nvPicPr>
        <p:blipFill>
          <a:blip r:embed="rId2">
            <a:alphaModFix amt="70000"/>
          </a:blip>
          <a:stretch/>
        </p:blipFill>
        <p:spPr>
          <a:xfrm>
            <a:off x="0" y="0"/>
            <a:ext cx="12188160" cy="6854040"/>
          </a:xfrm>
          <a:prstGeom prst="rect">
            <a:avLst/>
          </a:prstGeom>
          <a:ln w="0">
            <a:noFill/>
          </a:ln>
        </p:spPr>
      </p:pic>
      <p:pic>
        <p:nvPicPr>
          <p:cNvPr id="81" name="Picture 2" descr="Droplets-HD-Content-R1d.png"/>
          <p:cNvPicPr/>
          <p:nvPr/>
        </p:nvPicPr>
        <p:blipFill>
          <a:blip r:embed="rId3"/>
          <a:stretch/>
        </p:blipFill>
        <p:spPr>
          <a:xfrm>
            <a:off x="0" y="0"/>
            <a:ext cx="12188160" cy="6854040"/>
          </a:xfrm>
          <a:prstGeom prst="rect">
            <a:avLst/>
          </a:prstGeom>
          <a:ln w="0">
            <a:noFill/>
          </a:ln>
        </p:spPr>
      </p:pic>
      <p:sp>
        <p:nvSpPr>
          <p:cNvPr id="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8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caebf5"/>
            </a:gs>
            <a:gs pos="100000">
              <a:srgbClr val="73aadc"/>
            </a:gs>
          </a:gsLst>
          <a:lin ang="5400000"/>
        </a:gradFill>
      </p:bgPr>
    </p:bg>
    <p:spTree>
      <p:nvGrpSpPr>
        <p:cNvPr id="1" name=""/>
        <p:cNvGrpSpPr/>
        <p:nvPr/>
      </p:nvGrpSpPr>
      <p:grpSpPr>
        <a:xfrm>
          <a:off x="0" y="0"/>
          <a:ext cx="0" cy="0"/>
          <a:chOff x="0" y="0"/>
          <a:chExt cx="0" cy="0"/>
        </a:xfrm>
      </p:grpSpPr>
      <p:pic>
        <p:nvPicPr>
          <p:cNvPr id="120" name="Picture 2" descr="\\DROBO-FS\QuickDrops\JB\PPTX NG\Droplets\LightingOverlay.png"/>
          <p:cNvPicPr/>
          <p:nvPr/>
        </p:nvPicPr>
        <p:blipFill>
          <a:blip r:embed="rId2">
            <a:alphaModFix amt="70000"/>
          </a:blip>
          <a:stretch/>
        </p:blipFill>
        <p:spPr>
          <a:xfrm>
            <a:off x="0" y="0"/>
            <a:ext cx="12188160" cy="6854040"/>
          </a:xfrm>
          <a:prstGeom prst="rect">
            <a:avLst/>
          </a:prstGeom>
          <a:ln w="0">
            <a:noFill/>
          </a:ln>
        </p:spPr>
      </p:pic>
      <p:pic>
        <p:nvPicPr>
          <p:cNvPr id="121" name="Picture 2" descr="Droplets-HD-Content-R1d.png"/>
          <p:cNvPicPr/>
          <p:nvPr/>
        </p:nvPicPr>
        <p:blipFill>
          <a:blip r:embed="rId3"/>
          <a:stretch/>
        </p:blipFill>
        <p:spPr>
          <a:xfrm>
            <a:off x="0" y="0"/>
            <a:ext cx="12188160" cy="6854040"/>
          </a:xfrm>
          <a:prstGeom prst="rect">
            <a:avLst/>
          </a:prstGeom>
          <a:ln w="0">
            <a:noFill/>
          </a:ln>
        </p:spPr>
      </p:pic>
      <p:sp>
        <p:nvSpPr>
          <p:cNvPr id="1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12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hyperlink" Target="https://www.youtube.com/watch?v=uRs7RVP0NPI" TargetMode="External"/><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1800000" y="900000"/>
            <a:ext cx="8686080" cy="4497480"/>
          </a:xfrm>
          <a:prstGeom prst="rect">
            <a:avLst/>
          </a:prstGeom>
          <a:noFill/>
          <a:ln w="0">
            <a:noFill/>
          </a:ln>
        </p:spPr>
        <p:txBody>
          <a:bodyPr lIns="0" rIns="0" tIns="0" bIns="0" anchor="b">
            <a:noAutofit/>
          </a:bodyPr>
          <a:p>
            <a:pPr algn="ctr">
              <a:lnSpc>
                <a:spcPct val="90000"/>
              </a:lnSpc>
            </a:pPr>
            <a:r>
              <a:rPr b="0" lang="fr-FR" sz="4800" spc="-1" strike="noStrike" cap="all">
                <a:solidFill>
                  <a:srgbClr val="000000"/>
                </a:solidFill>
                <a:latin typeface="Tw Cen MT"/>
                <a:ea typeface="DejaVu Sans"/>
              </a:rPr>
              <a:t>Impact des essais nucléaires FRANçAIS  sur la descendance des vétérans </a:t>
            </a:r>
            <a:br/>
            <a:br/>
            <a:r>
              <a:rPr b="0" lang="fr-FR" sz="4800" spc="-1" strike="noStrike" cap="all">
                <a:solidFill>
                  <a:srgbClr val="000000"/>
                </a:solidFill>
                <a:latin typeface="Tw Cen MT"/>
                <a:ea typeface="DejaVu Sans"/>
              </a:rPr>
              <a:t>et sur celle des populations contaminées</a:t>
            </a:r>
            <a:endParaRPr b="0" lang="fr-FR" sz="4800" spc="-1" strike="noStrike">
              <a:latin typeface="Arial"/>
            </a:endParaRPr>
          </a:p>
        </p:txBody>
      </p:sp>
    </p:spTree>
  </p:cSld>
  <p:transition spd="med">
    <p:pull dir="d"/>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913680" y="618480"/>
            <a:ext cx="10360440" cy="1592280"/>
          </a:xfrm>
          <a:prstGeom prst="rect">
            <a:avLst/>
          </a:prstGeom>
          <a:noFill/>
          <a:ln w="0">
            <a:noFill/>
          </a:ln>
        </p:spPr>
        <p:txBody>
          <a:bodyPr lIns="90000" rIns="90000" tIns="45000" bIns="45000" anchor="ctr">
            <a:noAutofit/>
          </a:bodyPr>
          <a:p>
            <a:pPr algn="ctr">
              <a:lnSpc>
                <a:spcPct val="90000"/>
              </a:lnSpc>
            </a:pPr>
            <a:r>
              <a:rPr b="0" lang="fr-FR" sz="3600" spc="-1" strike="noStrike" cap="all">
                <a:solidFill>
                  <a:srgbClr val="000000"/>
                </a:solidFill>
                <a:latin typeface="Tw Cen MT"/>
                <a:ea typeface="DejaVu Sans"/>
              </a:rPr>
              <a:t>En janvier 2018, le dr sueur publiait un rapport sur les conséquences génétiques des essais nucléaires en Polynésie</a:t>
            </a:r>
            <a:endParaRPr b="0" lang="fr-FR" sz="3600" spc="-1" strike="noStrike">
              <a:latin typeface="Arial"/>
            </a:endParaRPr>
          </a:p>
        </p:txBody>
      </p:sp>
      <p:sp>
        <p:nvSpPr>
          <p:cNvPr id="197" name="PlaceHolder 2"/>
          <p:cNvSpPr>
            <a:spLocks noGrp="1"/>
          </p:cNvSpPr>
          <p:nvPr>
            <p:ph/>
          </p:nvPr>
        </p:nvSpPr>
        <p:spPr>
          <a:xfrm>
            <a:off x="913680" y="2367000"/>
            <a:ext cx="10359720" cy="3420000"/>
          </a:xfrm>
          <a:prstGeom prst="rect">
            <a:avLst/>
          </a:prstGeom>
          <a:noFill/>
          <a:ln w="0">
            <a:noFill/>
          </a:ln>
        </p:spPr>
        <p:txBody>
          <a:bodyPr lIns="90000" rIns="90000" tIns="45000" bIns="45000" anchor="t">
            <a:normAutofit fontScale="71000"/>
          </a:bodyPr>
          <a:p>
            <a:pPr marL="228600" indent="-228600">
              <a:lnSpc>
                <a:spcPct val="120000"/>
              </a:lnSpc>
              <a:spcBef>
                <a:spcPts val="1001"/>
              </a:spcBef>
              <a:buClr>
                <a:srgbClr val="000000"/>
              </a:buClr>
              <a:buFont typeface="Arial"/>
              <a:buChar char="•"/>
            </a:pPr>
            <a:r>
              <a:rPr b="0" lang="fr-FR" sz="1800" spc="-1" strike="noStrike" cap="all">
                <a:solidFill>
                  <a:srgbClr val="000000"/>
                </a:solidFill>
                <a:latin typeface="Arial"/>
                <a:ea typeface="MS Mincho"/>
              </a:rPr>
              <a:t>Ce Travail a tenté de mettre en évidence la </a:t>
            </a:r>
            <a:r>
              <a:rPr b="1" lang="fr-FR" sz="1800" spc="-1" strike="noStrike" cap="all">
                <a:solidFill>
                  <a:srgbClr val="000000"/>
                </a:solidFill>
                <a:latin typeface="Arial"/>
                <a:ea typeface="MS Mincho"/>
              </a:rPr>
              <a:t>réalité clinique</a:t>
            </a:r>
            <a:r>
              <a:rPr b="0" lang="fr-FR" sz="1800" spc="-1" strike="noStrike" cap="all">
                <a:solidFill>
                  <a:srgbClr val="000000"/>
                </a:solidFill>
                <a:latin typeface="Arial"/>
                <a:ea typeface="MS Mincho"/>
              </a:rPr>
              <a:t> du risque de maladies génétiques induites dans la descendance de personnes soumises à des radiations ionisantes (2</a:t>
            </a:r>
            <a:r>
              <a:rPr b="0" lang="fr-FR" sz="1800" spc="-1" strike="noStrike" baseline="30000" cap="all">
                <a:solidFill>
                  <a:srgbClr val="000000"/>
                </a:solidFill>
                <a:latin typeface="Arial"/>
                <a:ea typeface="MS Mincho"/>
              </a:rPr>
              <a:t>e</a:t>
            </a:r>
            <a:r>
              <a:rPr b="0" lang="fr-FR" sz="1800" spc="-1" strike="noStrike" cap="all">
                <a:solidFill>
                  <a:srgbClr val="000000"/>
                </a:solidFill>
                <a:latin typeface="Arial"/>
                <a:ea typeface="MS Mincho"/>
              </a:rPr>
              <a:t> génération), en ce qui concerne la situation de la Polynésie française, au regard de l’activité du CEP entre 1966 et 1998, à l’instar des situations étrangères similaires, où ces réalités pathogènes sont actuellement démontrées, dans de nombreux endroits du monde, soumis à un moment de leur histoire, au « Fait nucléaire » (explosion de bombes atomiques et aujourd’hui de munition à uranium appauvri, essais nucléaires militaires américains, russes, anglais, français, indiens, pakistanais et coréens)… Accidents nucléaires civils (explosions et fuites radioactives au niveau des centrales énergétiques), déchets nucléaires militaires, réacteurs nucléaires de propulsion des navires ou de sous-marins abandonnés ou en activité, dissémination de matériaux ou d’appareils radioactifs liés aux activités médicales de radiothérapie) </a:t>
            </a:r>
            <a:endParaRPr b="0" lang="fr-FR" sz="1800" spc="-1" strike="noStrike">
              <a:latin typeface="Arial"/>
            </a:endParaRPr>
          </a:p>
          <a:p>
            <a:pPr marL="228600" indent="-228600">
              <a:lnSpc>
                <a:spcPct val="120000"/>
              </a:lnSpc>
              <a:spcBef>
                <a:spcPts val="1001"/>
              </a:spcBef>
              <a:buClr>
                <a:srgbClr val="000000"/>
              </a:buClr>
              <a:buFont typeface="Arial"/>
              <a:buChar char="•"/>
            </a:pPr>
            <a:r>
              <a:rPr b="0" lang="fr-FR" sz="1800" spc="-1" strike="noStrike" cap="all">
                <a:solidFill>
                  <a:srgbClr val="000000"/>
                </a:solidFill>
                <a:latin typeface="Arial"/>
                <a:ea typeface="MS Mincho"/>
              </a:rPr>
              <a:t>Il semblerait clairement que, en France et en Polynésie française, plus qu’ailleurs, les autorités politiques et sanitaires étatiques, et locales, soient enclin à </a:t>
            </a:r>
            <a:r>
              <a:rPr b="0" i="1" lang="fr-FR" sz="1800" spc="-1" strike="noStrike" cap="all">
                <a:solidFill>
                  <a:srgbClr val="000000"/>
                </a:solidFill>
                <a:latin typeface="Arial"/>
                <a:ea typeface="MS Mincho"/>
              </a:rPr>
              <a:t>nier, ou à minimiser systématiquement le risque nucléaire concernant la santé de leurs enfants, et des générations à venir</a:t>
            </a:r>
            <a:r>
              <a:rPr b="0" lang="fr-FR" sz="1800" spc="-1" strike="noStrike" cap="all">
                <a:solidFill>
                  <a:srgbClr val="000000"/>
                </a:solidFill>
                <a:latin typeface="Arial"/>
                <a:ea typeface="MS Mincho"/>
              </a:rPr>
              <a:t>.</a:t>
            </a:r>
            <a:endParaRPr b="0" lang="fr-FR" sz="1800" spc="-1" strike="noStrike">
              <a:latin typeface="Arial"/>
            </a:endParaRPr>
          </a:p>
          <a:p>
            <a:pPr>
              <a:lnSpc>
                <a:spcPct val="120000"/>
              </a:lnSpc>
              <a:spcBef>
                <a:spcPts val="1001"/>
              </a:spcBef>
              <a:tabLst>
                <a:tab algn="l" pos="0"/>
              </a:tabLst>
            </a:pPr>
            <a:endParaRPr b="0" lang="fr-FR" sz="1800" spc="-1" strike="noStrike">
              <a:latin typeface="Arial"/>
            </a:endParaRPr>
          </a:p>
        </p:txBody>
      </p:sp>
    </p:spTree>
  </p:cSld>
  <p:transition spd="med">
    <p:pull dir="d"/>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ZoneTexte 4"/>
          <p:cNvSpPr/>
          <p:nvPr/>
        </p:nvSpPr>
        <p:spPr>
          <a:xfrm>
            <a:off x="4076640" y="570240"/>
            <a:ext cx="6354000" cy="28328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i="1" lang="fr-FR" sz="1800" spc="-1" strike="noStrike">
                <a:solidFill>
                  <a:srgbClr val="000000"/>
                </a:solidFill>
                <a:latin typeface="Arial"/>
                <a:ea typeface="MS Mincho"/>
              </a:rPr>
              <a:t>Bruno Barrillot écrivait en 2016 :</a:t>
            </a:r>
            <a:endParaRPr b="0" lang="fr-FR" sz="1800" spc="-1" strike="noStrike">
              <a:latin typeface="Arial"/>
            </a:endParaRPr>
          </a:p>
          <a:p>
            <a:pPr>
              <a:lnSpc>
                <a:spcPct val="100000"/>
              </a:lnSpc>
            </a:pPr>
            <a:r>
              <a:rPr b="0" i="1" lang="fr-FR" sz="1800" spc="-1" strike="noStrike">
                <a:solidFill>
                  <a:srgbClr val="000000"/>
                </a:solidFill>
                <a:latin typeface="Arial"/>
                <a:ea typeface="MS Mincho"/>
              </a:rPr>
              <a:t>« De nombreux documents attestent que les autorités militaires, scientifiques, médicales et politiques qui avaient la responsabilité du programme d’essais nucléaires français étaient parfaitement informées non seulement des risques sanitaires pour les personnels civils et militaires des essais, pour les populations du Sahara et de la Polynésie, mais aussi des conséquences </a:t>
            </a:r>
            <a:r>
              <a:rPr b="1" i="1" lang="fr-FR" sz="1800" spc="-1" strike="noStrike">
                <a:solidFill>
                  <a:srgbClr val="000000"/>
                </a:solidFill>
                <a:latin typeface="Arial"/>
                <a:ea typeface="MS Mincho"/>
              </a:rPr>
              <a:t>transgénérationnelles</a:t>
            </a:r>
            <a:r>
              <a:rPr b="0" i="1" lang="fr-FR" sz="1800" spc="-1" strike="noStrike">
                <a:solidFill>
                  <a:srgbClr val="000000"/>
                </a:solidFill>
                <a:latin typeface="Arial"/>
                <a:ea typeface="MS Mincho"/>
              </a:rPr>
              <a:t> des irradiations et contaminations provoquées par les essais nucléaires »</a:t>
            </a:r>
            <a:endParaRPr b="0" lang="fr-FR" sz="1800" spc="-1" strike="noStrike">
              <a:latin typeface="Arial"/>
            </a:endParaRPr>
          </a:p>
        </p:txBody>
      </p:sp>
      <p:pic>
        <p:nvPicPr>
          <p:cNvPr id="199" name="Image 6" descr=""/>
          <p:cNvPicPr/>
          <p:nvPr/>
        </p:nvPicPr>
        <p:blipFill>
          <a:blip r:embed="rId1"/>
          <a:stretch/>
        </p:blipFill>
        <p:spPr>
          <a:xfrm>
            <a:off x="361800" y="3955320"/>
            <a:ext cx="4758480" cy="2660400"/>
          </a:xfrm>
          <a:prstGeom prst="rect">
            <a:avLst/>
          </a:prstGeom>
          <a:ln w="0">
            <a:noFill/>
          </a:ln>
        </p:spPr>
      </p:pic>
    </p:spTree>
  </p:cSld>
  <p:transition spd="med">
    <p:pull dir="d"/>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p:nvPr>
        </p:nvSpPr>
        <p:spPr>
          <a:xfrm>
            <a:off x="590400" y="2367000"/>
            <a:ext cx="10787760" cy="4124880"/>
          </a:xfrm>
          <a:prstGeom prst="rect">
            <a:avLst/>
          </a:prstGeom>
          <a:noFill/>
          <a:ln w="0">
            <a:noFill/>
          </a:ln>
        </p:spPr>
        <p:txBody>
          <a:bodyPr lIns="90000" rIns="90000" tIns="45000" bIns="45000" anchor="t">
            <a:normAutofit fontScale="82000"/>
          </a:bodyPr>
          <a:p>
            <a:pPr marL="228600" indent="-228600">
              <a:lnSpc>
                <a:spcPct val="120000"/>
              </a:lnSpc>
              <a:spcBef>
                <a:spcPts val="1001"/>
              </a:spcBef>
              <a:buClr>
                <a:srgbClr val="000000"/>
              </a:buClr>
              <a:buFont typeface="Arial"/>
              <a:buChar char="•"/>
              <a:tabLst>
                <a:tab algn="l" pos="0"/>
              </a:tabLst>
            </a:pPr>
            <a:r>
              <a:rPr b="0" lang="fr-FR" sz="1400" spc="-1" strike="noStrike" cap="all">
                <a:solidFill>
                  <a:srgbClr val="000000"/>
                </a:solidFill>
                <a:latin typeface="Tw Cen MT"/>
                <a:ea typeface="DejaVu Sans"/>
              </a:rPr>
              <a:t>A la question : «</a:t>
            </a:r>
            <a:r>
              <a:rPr b="1" lang="fr-FR" sz="1400" spc="-1" strike="noStrike" cap="all">
                <a:solidFill>
                  <a:srgbClr val="000000"/>
                </a:solidFill>
                <a:latin typeface="Tw Cen MT"/>
                <a:ea typeface="DejaVu Sans"/>
              </a:rPr>
              <a:t> Est-ce que la France serait-elle prête à financer des enquêtes transgénérationnelles réalisées par des experts indépendants </a:t>
            </a:r>
            <a:r>
              <a:rPr b="0" lang="fr-FR" sz="1400" spc="-1" strike="noStrike" cap="all">
                <a:solidFill>
                  <a:srgbClr val="000000"/>
                </a:solidFill>
                <a:latin typeface="Tw Cen MT"/>
                <a:ea typeface="DejaVu Sans"/>
              </a:rPr>
              <a:t>– ce qui est réclamé aujourd’hui – parce que c’est aussi une ombre portée à cette confiance que vous demandez ? »</a:t>
            </a:r>
            <a:endParaRPr b="0" lang="fr-FR" sz="1400" spc="-1" strike="noStrike">
              <a:latin typeface="Arial"/>
            </a:endParaRPr>
          </a:p>
          <a:p>
            <a:pPr marL="228600" indent="-228600">
              <a:lnSpc>
                <a:spcPct val="120000"/>
              </a:lnSpc>
              <a:spcBef>
                <a:spcPts val="1001"/>
              </a:spcBef>
              <a:buClr>
                <a:srgbClr val="000000"/>
              </a:buClr>
              <a:buFont typeface="Arial"/>
              <a:buChar char="•"/>
              <a:tabLst>
                <a:tab algn="l" pos="0"/>
              </a:tabLst>
            </a:pPr>
            <a:r>
              <a:rPr b="0" lang="fr-FR" sz="1400" spc="-1" strike="noStrike" cap="all">
                <a:solidFill>
                  <a:srgbClr val="000000"/>
                </a:solidFill>
                <a:latin typeface="Tw Cen MT"/>
                <a:ea typeface="DejaVu Sans"/>
              </a:rPr>
              <a:t>E. Macron : « Ce qui a été acté dans la table ronde c’est d’ouvrir les documents et de tout ce qui sera mis à disposition pour la première fois par nos armées et en particulier par le commissariat à l’énergie atomique.</a:t>
            </a:r>
            <a:r>
              <a:rPr b="1" lang="fr-FR" sz="1400" spc="-1" strike="noStrike" cap="all">
                <a:solidFill>
                  <a:srgbClr val="000000"/>
                </a:solidFill>
                <a:latin typeface="Tw Cen MT"/>
                <a:ea typeface="DejaVu Sans"/>
              </a:rPr>
              <a:t> Pour la première fois il y avait le commissariat autour de la table et qui répondait à nos questions</a:t>
            </a:r>
            <a:r>
              <a:rPr b="0" lang="fr-FR" sz="1400" spc="-1" strike="noStrike" cap="all">
                <a:solidFill>
                  <a:srgbClr val="000000"/>
                </a:solidFill>
                <a:latin typeface="Tw Cen MT"/>
                <a:ea typeface="DejaVu Sans"/>
              </a:rPr>
              <a:t> et donc </a:t>
            </a:r>
            <a:r>
              <a:rPr b="1" lang="fr-FR" sz="1400" spc="-1" strike="noStrike" cap="all">
                <a:solidFill>
                  <a:srgbClr val="000000"/>
                </a:solidFill>
                <a:latin typeface="Tw Cen MT"/>
                <a:ea typeface="DejaVu Sans"/>
              </a:rPr>
              <a:t>moi je suis tout à fait favorable à ce qu’il y ait une expertise indépendante qui puisse se saisir de ces documents et apporter les éclairages nécessaires. Bien sûr</a:t>
            </a:r>
            <a:r>
              <a:rPr b="0" lang="fr-FR" sz="1400" spc="-1" strike="noStrike" cap="all">
                <a:solidFill>
                  <a:srgbClr val="000000"/>
                </a:solidFill>
                <a:latin typeface="Tw Cen MT"/>
                <a:ea typeface="DejaVu Sans"/>
              </a:rPr>
              <a:t>. »</a:t>
            </a:r>
            <a:endParaRPr b="0" lang="fr-FR" sz="1400" spc="-1" strike="noStrike">
              <a:latin typeface="Arial"/>
            </a:endParaRPr>
          </a:p>
          <a:p>
            <a:pPr marL="228600" indent="-228600">
              <a:lnSpc>
                <a:spcPct val="120000"/>
              </a:lnSpc>
              <a:spcBef>
                <a:spcPts val="1001"/>
              </a:spcBef>
              <a:buClr>
                <a:srgbClr val="000000"/>
              </a:buClr>
              <a:buFont typeface="Arial"/>
              <a:buChar char="•"/>
              <a:tabLst>
                <a:tab algn="l" pos="0"/>
              </a:tabLst>
            </a:pPr>
            <a:r>
              <a:rPr b="0" lang="fr-FR" sz="1400" spc="-1" strike="noStrike" cap="all">
                <a:solidFill>
                  <a:srgbClr val="000000"/>
                </a:solidFill>
                <a:latin typeface="Tw Cen MT"/>
                <a:ea typeface="DejaVu Sans"/>
              </a:rPr>
              <a:t>« Et si ces enquêtes confirment le doute des Polynésiens est-ce que vous serez prêt à assumer tout ce qui en découlera ? »</a:t>
            </a:r>
            <a:endParaRPr b="0" lang="fr-FR" sz="1400" spc="-1" strike="noStrike">
              <a:latin typeface="Arial"/>
            </a:endParaRPr>
          </a:p>
          <a:p>
            <a:pPr marL="228600" indent="-228600">
              <a:lnSpc>
                <a:spcPct val="120000"/>
              </a:lnSpc>
              <a:spcBef>
                <a:spcPts val="1001"/>
              </a:spcBef>
              <a:buClr>
                <a:srgbClr val="000000"/>
              </a:buClr>
              <a:buFont typeface="Arial"/>
              <a:buChar char="•"/>
              <a:tabLst>
                <a:tab algn="l" pos="0"/>
              </a:tabLst>
            </a:pPr>
            <a:r>
              <a:rPr b="0" lang="fr-FR" sz="1400" spc="-1" strike="noStrike" cap="all">
                <a:solidFill>
                  <a:srgbClr val="000000"/>
                </a:solidFill>
                <a:latin typeface="Tw Cen MT"/>
                <a:ea typeface="DejaVu Sans"/>
              </a:rPr>
              <a:t>E. MACRON : « l’enquête va montrer, en effet, de manière très claire, le travail qu’on a enclenché, doit dire des faits. Et donc moi, pour que nous ayons tous les faits sur la table, à la fois ce qui s’est passé, ensuite, ce que celles et ceux qui savaient au moment des faits où ils ont agi et, là encore je vous le redis parce que c’est important, au moment où les militaires, les scientifiques ont agi, ils se sont eux-mêmes exposé de la même manière parce qu’ils avaient la même confiance, ensuite savoir à quel moment qui a su quoi . Je crois que c’est très important que tout le monde sache, Et après sur cette base là, il y a une instruction qui est faite par le CIVEN, çà existe déjà pour le coup avec des mécanismes paritaires, des gens qui sont des scientifiques et qui… et qui permettent de valider les dossiers. Je pense qu’il faut bien distinguer deux choses : </a:t>
            </a:r>
            <a:endParaRPr b="0" lang="fr-FR" sz="1400" spc="-1" strike="noStrike">
              <a:latin typeface="Arial"/>
            </a:endParaRPr>
          </a:p>
          <a:p>
            <a:pPr marL="228600" indent="-228600">
              <a:lnSpc>
                <a:spcPct val="120000"/>
              </a:lnSpc>
              <a:spcBef>
                <a:spcPts val="1001"/>
              </a:spcBef>
              <a:buClr>
                <a:srgbClr val="000000"/>
              </a:buClr>
              <a:buFont typeface="Arial"/>
              <a:buChar char="•"/>
              <a:tabLst>
                <a:tab algn="l" pos="0"/>
              </a:tabLst>
            </a:pPr>
            <a:r>
              <a:rPr b="0" lang="fr-FR" sz="1400" spc="-1" strike="noStrike" cap="all">
                <a:solidFill>
                  <a:srgbClr val="000000"/>
                </a:solidFill>
                <a:latin typeface="Tw Cen MT"/>
                <a:ea typeface="DejaVu Sans"/>
              </a:rPr>
              <a:t>Un travail de vérité historique et de mémoire, qui lui doit consister à ouvrir tous les livres et qu’il puisse y avoir tous les experts indépendants qui s’en saisissent et ensuite un travail d’indemnisation qui dépend des pathologies subies et de la réalité subie mais, pour moi aujourd’hui, la faiblesse de l’indemnisation c’est qu’elle est trop lente, c’est qu’on a des familles dans le désarroi et qui ne sont pas accompagnées et, que donc, il faut surtout qu’on gagne en efficacité.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	</a:t>
            </a:r>
            <a:r>
              <a:rPr b="0" lang="fr-FR" sz="1400" spc="-1" strike="noStrike" cap="all">
                <a:solidFill>
                  <a:srgbClr val="000000"/>
                </a:solidFill>
                <a:latin typeface="Tw Cen MT"/>
                <a:ea typeface="DejaVu Sans"/>
              </a:rPr>
              <a:t>…/…</a:t>
            </a:r>
            <a:endParaRPr b="0" lang="fr-FR" sz="1400" spc="-1" strike="noStrike">
              <a:latin typeface="Arial"/>
            </a:endParaRPr>
          </a:p>
          <a:p>
            <a:pPr>
              <a:lnSpc>
                <a:spcPct val="120000"/>
              </a:lnSpc>
              <a:spcBef>
                <a:spcPts val="1001"/>
              </a:spcBef>
              <a:tabLst>
                <a:tab algn="l" pos="0"/>
              </a:tabLst>
            </a:pPr>
            <a:endParaRPr b="0" lang="fr-FR" sz="1400" spc="-1" strike="noStrike">
              <a:latin typeface="Arial"/>
            </a:endParaRPr>
          </a:p>
          <a:p>
            <a:pPr>
              <a:lnSpc>
                <a:spcPct val="120000"/>
              </a:lnSpc>
              <a:spcBef>
                <a:spcPts val="1001"/>
              </a:spcBef>
              <a:tabLst>
                <a:tab algn="l" pos="0"/>
              </a:tabLst>
            </a:pPr>
            <a:endParaRPr b="0" lang="fr-FR" sz="1400" spc="-1" strike="noStrike">
              <a:latin typeface="Arial"/>
            </a:endParaRPr>
          </a:p>
          <a:p>
            <a:pPr>
              <a:lnSpc>
                <a:spcPct val="120000"/>
              </a:lnSpc>
              <a:spcBef>
                <a:spcPts val="1001"/>
              </a:spcBef>
              <a:tabLst>
                <a:tab algn="l" pos="0"/>
              </a:tabLst>
            </a:pPr>
            <a:endParaRPr b="0" lang="fr-FR" sz="1400" spc="-1" strike="noStrike">
              <a:latin typeface="Arial"/>
            </a:endParaRPr>
          </a:p>
          <a:p>
            <a:pPr>
              <a:lnSpc>
                <a:spcPct val="120000"/>
              </a:lnSpc>
              <a:spcBef>
                <a:spcPts val="1001"/>
              </a:spcBef>
              <a:tabLst>
                <a:tab algn="l" pos="0"/>
              </a:tabLst>
            </a:pPr>
            <a:endParaRPr b="0" lang="fr-FR" sz="1400" spc="-1" strike="noStrike">
              <a:latin typeface="Arial"/>
            </a:endParaRPr>
          </a:p>
          <a:p>
            <a:pPr>
              <a:lnSpc>
                <a:spcPct val="120000"/>
              </a:lnSpc>
              <a:spcBef>
                <a:spcPts val="1001"/>
              </a:spcBef>
              <a:tabLst>
                <a:tab algn="l" pos="0"/>
              </a:tabLst>
            </a:pPr>
            <a:endParaRPr b="0" lang="fr-FR" sz="1400" spc="-1" strike="noStrike">
              <a:latin typeface="Arial"/>
            </a:endParaRPr>
          </a:p>
        </p:txBody>
      </p:sp>
      <p:pic>
        <p:nvPicPr>
          <p:cNvPr id="201" name="Image 4" descr=""/>
          <p:cNvPicPr/>
          <p:nvPr/>
        </p:nvPicPr>
        <p:blipFill>
          <a:blip r:embed="rId1"/>
          <a:stretch/>
        </p:blipFill>
        <p:spPr>
          <a:xfrm>
            <a:off x="2781360" y="95400"/>
            <a:ext cx="3977640" cy="2192040"/>
          </a:xfrm>
          <a:prstGeom prst="rect">
            <a:avLst/>
          </a:prstGeom>
          <a:ln w="0">
            <a:noFill/>
          </a:ln>
        </p:spPr>
      </p:pic>
      <p:sp>
        <p:nvSpPr>
          <p:cNvPr id="202" name="Ellipse 5"/>
          <p:cNvSpPr/>
          <p:nvPr/>
        </p:nvSpPr>
        <p:spPr>
          <a:xfrm>
            <a:off x="6660000" y="1143360"/>
            <a:ext cx="5529600" cy="834120"/>
          </a:xfrm>
          <a:prstGeom prst="ellipse">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400" spc="-1" strike="noStrike" u="sng">
                <a:solidFill>
                  <a:srgbClr val="2aa2da"/>
                </a:solidFill>
                <a:uFillTx/>
                <a:latin typeface="Tw Cen MT"/>
                <a:ea typeface="DejaVu Sans"/>
                <a:hlinkClick r:id="rId2"/>
              </a:rPr>
              <a:t>Entretien exclusif avec Emmanuel Macron. - YouTube</a:t>
            </a:r>
            <a:endParaRPr b="0" lang="fr-FR" sz="1400" spc="-1" strike="noStrike">
              <a:latin typeface="Arial"/>
            </a:endParaRPr>
          </a:p>
        </p:txBody>
      </p:sp>
      <p:sp>
        <p:nvSpPr>
          <p:cNvPr id="203" name="Ellipse 6"/>
          <p:cNvSpPr/>
          <p:nvPr/>
        </p:nvSpPr>
        <p:spPr>
          <a:xfrm>
            <a:off x="7039080" y="285840"/>
            <a:ext cx="3977640" cy="643680"/>
          </a:xfrm>
          <a:prstGeom prst="ellipse">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Papeete, le 26 juillet 2021 </a:t>
            </a:r>
            <a:endParaRPr b="0" lang="fr-FR" sz="1800" spc="-1" strike="noStrike">
              <a:latin typeface="Arial"/>
            </a:endParaRPr>
          </a:p>
        </p:txBody>
      </p:sp>
    </p:spTree>
  </p:cSld>
  <p:transition spd="med">
    <p:pull dir="d"/>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913680" y="618480"/>
            <a:ext cx="10360440" cy="1592280"/>
          </a:xfrm>
          <a:prstGeom prst="rect">
            <a:avLst/>
          </a:prstGeom>
          <a:noFill/>
          <a:ln w="0">
            <a:noFill/>
          </a:ln>
        </p:spPr>
        <p:txBody>
          <a:bodyPr lIns="90000" rIns="90000" tIns="45000" bIns="45000" anchor="ctr">
            <a:normAutofit fontScale="87000"/>
          </a:bodyPr>
          <a:p>
            <a:pPr algn="ctr">
              <a:lnSpc>
                <a:spcPct val="90000"/>
              </a:lnSpc>
            </a:pPr>
            <a:r>
              <a:rPr b="0" lang="fr-FR" sz="3600" spc="-1" strike="noStrike" cap="all">
                <a:solidFill>
                  <a:srgbClr val="000000"/>
                </a:solidFill>
                <a:latin typeface="Tw Cen MT"/>
                <a:ea typeface="DejaVu Sans"/>
              </a:rPr>
              <a:t>Sensibilisée par cette problématique l’aven a poursuivi les travaux des membres fondateurs et a réalisé un questionnaire à l’attention des enfants de vétérans :</a:t>
            </a:r>
            <a:endParaRPr b="0" lang="fr-FR" sz="3600" spc="-1" strike="noStrike">
              <a:latin typeface="Arial"/>
            </a:endParaRPr>
          </a:p>
        </p:txBody>
      </p:sp>
      <p:pic>
        <p:nvPicPr>
          <p:cNvPr id="205" name="Espace réservé du contenu 4" descr=""/>
          <p:cNvPicPr/>
          <p:nvPr/>
        </p:nvPicPr>
        <p:blipFill>
          <a:blip r:embed="rId1"/>
          <a:stretch/>
        </p:blipFill>
        <p:spPr>
          <a:xfrm>
            <a:off x="294480" y="2738520"/>
            <a:ext cx="2235240" cy="3162960"/>
          </a:xfrm>
          <a:prstGeom prst="rect">
            <a:avLst/>
          </a:prstGeom>
          <a:ln w="0">
            <a:noFill/>
          </a:ln>
        </p:spPr>
      </p:pic>
      <p:pic>
        <p:nvPicPr>
          <p:cNvPr id="206" name="Image 6" descr=""/>
          <p:cNvPicPr/>
          <p:nvPr/>
        </p:nvPicPr>
        <p:blipFill>
          <a:blip r:embed="rId2"/>
          <a:stretch/>
        </p:blipFill>
        <p:spPr>
          <a:xfrm>
            <a:off x="2624040" y="2725920"/>
            <a:ext cx="2217600" cy="3162960"/>
          </a:xfrm>
          <a:prstGeom prst="rect">
            <a:avLst/>
          </a:prstGeom>
          <a:ln w="0">
            <a:noFill/>
          </a:ln>
        </p:spPr>
      </p:pic>
      <p:pic>
        <p:nvPicPr>
          <p:cNvPr id="207" name="Image 8" descr=""/>
          <p:cNvPicPr/>
          <p:nvPr/>
        </p:nvPicPr>
        <p:blipFill>
          <a:blip r:embed="rId3"/>
          <a:stretch/>
        </p:blipFill>
        <p:spPr>
          <a:xfrm>
            <a:off x="4935960" y="2738520"/>
            <a:ext cx="2236680" cy="3162960"/>
          </a:xfrm>
          <a:prstGeom prst="rect">
            <a:avLst/>
          </a:prstGeom>
          <a:ln w="0">
            <a:noFill/>
          </a:ln>
        </p:spPr>
      </p:pic>
      <p:pic>
        <p:nvPicPr>
          <p:cNvPr id="208" name="Image 10" descr=""/>
          <p:cNvPicPr/>
          <p:nvPr/>
        </p:nvPicPr>
        <p:blipFill>
          <a:blip r:embed="rId4"/>
          <a:stretch/>
        </p:blipFill>
        <p:spPr>
          <a:xfrm>
            <a:off x="7247880" y="2725920"/>
            <a:ext cx="2285640" cy="3162960"/>
          </a:xfrm>
          <a:prstGeom prst="rect">
            <a:avLst/>
          </a:prstGeom>
          <a:ln w="0">
            <a:noFill/>
          </a:ln>
        </p:spPr>
      </p:pic>
      <p:pic>
        <p:nvPicPr>
          <p:cNvPr id="209" name="Image 12" descr=""/>
          <p:cNvPicPr/>
          <p:nvPr/>
        </p:nvPicPr>
        <p:blipFill>
          <a:blip r:embed="rId5"/>
          <a:stretch/>
        </p:blipFill>
        <p:spPr>
          <a:xfrm>
            <a:off x="9608760" y="2738520"/>
            <a:ext cx="2285640" cy="3168000"/>
          </a:xfrm>
          <a:prstGeom prst="rect">
            <a:avLst/>
          </a:prstGeom>
          <a:ln w="0">
            <a:noFill/>
          </a:ln>
        </p:spPr>
      </p:pic>
    </p:spTree>
  </p:cSld>
  <p:transition spd="med">
    <p:pull dir="d"/>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0" name="Image 7" descr=""/>
          <p:cNvPicPr/>
          <p:nvPr/>
        </p:nvPicPr>
        <p:blipFill>
          <a:blip r:embed="rId1"/>
          <a:stretch/>
        </p:blipFill>
        <p:spPr>
          <a:xfrm>
            <a:off x="6290280" y="545760"/>
            <a:ext cx="4624200" cy="5946840"/>
          </a:xfrm>
          <a:prstGeom prst="rect">
            <a:avLst/>
          </a:prstGeom>
          <a:ln w="0">
            <a:noFill/>
          </a:ln>
        </p:spPr>
      </p:pic>
      <p:pic>
        <p:nvPicPr>
          <p:cNvPr id="211" name="Image 8" descr=""/>
          <p:cNvPicPr/>
          <p:nvPr/>
        </p:nvPicPr>
        <p:blipFill>
          <a:blip r:embed="rId2"/>
          <a:stretch/>
        </p:blipFill>
        <p:spPr>
          <a:xfrm>
            <a:off x="1236960" y="545760"/>
            <a:ext cx="4535280" cy="6008400"/>
          </a:xfrm>
          <a:prstGeom prst="rect">
            <a:avLst/>
          </a:prstGeom>
          <a:ln w="0">
            <a:noFill/>
          </a:ln>
        </p:spPr>
      </p:pic>
      <p:sp>
        <p:nvSpPr>
          <p:cNvPr id="212" name="Rectangle : coins arrondis 9"/>
          <p:cNvSpPr/>
          <p:nvPr/>
        </p:nvSpPr>
        <p:spPr>
          <a:xfrm>
            <a:off x="6553080" y="4829040"/>
            <a:ext cx="4063320" cy="1386720"/>
          </a:xfrm>
          <a:prstGeom prst="roundRect">
            <a:avLst>
              <a:gd name="adj" fmla="val 16667"/>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AG 2021 en visioconférence.</a:t>
            </a:r>
            <a:endParaRPr b="0" lang="fr-FR" sz="1800" spc="-1" strike="noStrike">
              <a:latin typeface="Arial"/>
            </a:endParaRPr>
          </a:p>
          <a:p>
            <a:pPr algn="ctr">
              <a:lnSpc>
                <a:spcPct val="100000"/>
              </a:lnSpc>
            </a:pPr>
            <a:r>
              <a:rPr b="0" lang="fr-FR" sz="1800" spc="-1" strike="noStrike">
                <a:solidFill>
                  <a:srgbClr val="ffffff"/>
                </a:solidFill>
                <a:latin typeface="Tw Cen MT"/>
                <a:ea typeface="DejaVu Sans"/>
              </a:rPr>
              <a:t>Synthèse des dossiers des 108 familles qui nous ont renvoyé l’enquête.</a:t>
            </a:r>
            <a:endParaRPr b="0" lang="fr-FR" sz="1800" spc="-1" strike="noStrike">
              <a:latin typeface="Arial"/>
            </a:endParaRPr>
          </a:p>
          <a:p>
            <a:pPr algn="ctr">
              <a:lnSpc>
                <a:spcPct val="100000"/>
              </a:lnSpc>
            </a:pPr>
            <a:r>
              <a:rPr b="0" lang="fr-FR" sz="1800" spc="-1" strike="noStrike">
                <a:solidFill>
                  <a:srgbClr val="ffffff"/>
                </a:solidFill>
                <a:latin typeface="Tw Cen MT"/>
                <a:ea typeface="DejaVu Sans"/>
              </a:rPr>
              <a:t>Nous les en remercions.</a:t>
            </a:r>
            <a:endParaRPr b="0" lang="fr-FR" sz="1800" spc="-1" strike="noStrike">
              <a:latin typeface="Arial"/>
            </a:endParaRPr>
          </a:p>
        </p:txBody>
      </p:sp>
    </p:spTree>
  </p:cSld>
  <p:transition spd="med">
    <p:pull dir="d"/>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Rectangle 2"/>
          <p:cNvSpPr/>
          <p:nvPr/>
        </p:nvSpPr>
        <p:spPr>
          <a:xfrm>
            <a:off x="7905240" y="1268280"/>
            <a:ext cx="3911760" cy="4069080"/>
          </a:xfrm>
          <a:prstGeom prst="rect">
            <a:avLst/>
          </a:prstGeom>
          <a:solidFill>
            <a:schemeClr val="accent2">
              <a:lumMod val="20000"/>
              <a:lumOff val="80000"/>
            </a:schemeClr>
          </a:solidFill>
          <a:ln>
            <a:solidFill>
              <a:srgbClr val="1c3a79"/>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fr-FR" sz="1800" spc="-1" strike="noStrike">
                <a:solidFill>
                  <a:srgbClr val="1d3b7b"/>
                </a:solidFill>
                <a:latin typeface="arial"/>
                <a:ea typeface="DejaVu Sans"/>
              </a:rPr>
              <a:t>"Cette étude lancée par l'AVEN n'a aucune valeur scientifique mais confirme que notre descendance souffre  de pathologies que nous  pourrions qualifier  de transmission à notre exposition aux  rayons  ionisants " </a:t>
            </a:r>
            <a:endParaRPr b="0" lang="fr-FR" sz="1800" spc="-1" strike="noStrike">
              <a:latin typeface="Arial"/>
            </a:endParaRPr>
          </a:p>
        </p:txBody>
      </p:sp>
      <p:graphicFrame>
        <p:nvGraphicFramePr>
          <p:cNvPr id="214" name="Tableau 4"/>
          <p:cNvGraphicFramePr/>
          <p:nvPr/>
        </p:nvGraphicFramePr>
        <p:xfrm>
          <a:off x="403200" y="369000"/>
          <a:ext cx="7200000" cy="6368040"/>
        </p:xfrm>
        <a:graphic>
          <a:graphicData uri="http://schemas.openxmlformats.org/drawingml/2006/table">
            <a:tbl>
              <a:tblPr/>
              <a:tblGrid>
                <a:gridCol w="2380320"/>
                <a:gridCol w="2409840"/>
                <a:gridCol w="2410200"/>
              </a:tblGrid>
              <a:tr h="479520">
                <a:tc>
                  <a:txBody>
                    <a:bodyPr lIns="42480" rIns="42480" anchor="ctr">
                      <a:noAutofit/>
                    </a:bodyPr>
                    <a:p>
                      <a:pPr algn="ctr">
                        <a:lnSpc>
                          <a:spcPct val="100000"/>
                        </a:lnSpc>
                      </a:pPr>
                      <a:r>
                        <a:rPr b="1" lang="fr-FR" sz="1400" spc="-1" strike="noStrike">
                          <a:solidFill>
                            <a:srgbClr val="000000"/>
                          </a:solidFill>
                          <a:latin typeface="Arial"/>
                          <a:ea typeface="DejaVu Sans"/>
                        </a:rPr>
                        <a:t>Maladie</a:t>
                      </a:r>
                      <a:endParaRPr b="0" lang="fr-FR" sz="14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solidFill>
                      <a:srgbClr val="66ffff"/>
                    </a:solidFill>
                  </a:tcPr>
                </a:tc>
                <a:tc>
                  <a:txBody>
                    <a:bodyPr lIns="42480" rIns="42480" anchor="ctr">
                      <a:noAutofit/>
                    </a:bodyPr>
                    <a:p>
                      <a:pPr algn="ctr">
                        <a:lnSpc>
                          <a:spcPct val="100000"/>
                        </a:lnSpc>
                      </a:pPr>
                      <a:r>
                        <a:rPr b="1" lang="fr-FR" sz="800" spc="-1" strike="noStrike">
                          <a:solidFill>
                            <a:srgbClr val="000000"/>
                          </a:solidFill>
                          <a:latin typeface="Arial"/>
                          <a:ea typeface="DejaVu Sans"/>
                        </a:rPr>
                        <a:t>Nombre d'enfants de vétérans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solidFill>
                      <a:srgbClr val="66ffff"/>
                    </a:solidFill>
                  </a:tcPr>
                </a:tc>
                <a:tc>
                  <a:txBody>
                    <a:bodyPr lIns="42480" rIns="42480" anchor="ctr">
                      <a:noAutofit/>
                    </a:bodyPr>
                    <a:p>
                      <a:pPr algn="ctr">
                        <a:lnSpc>
                          <a:spcPct val="100000"/>
                        </a:lnSpc>
                      </a:pPr>
                      <a:r>
                        <a:rPr b="1" lang="fr-FR" sz="800" spc="-1" strike="noStrike">
                          <a:solidFill>
                            <a:srgbClr val="000000"/>
                          </a:solidFill>
                          <a:latin typeface="Arial"/>
                          <a:ea typeface="DejaVu Sans"/>
                        </a:rPr>
                        <a:t>Nombre de petits-enfants de vétérans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solidFill>
                      <a:srgbClr val="66ffff"/>
                    </a:solid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Maladies de la sphère ORL</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57</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20</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79520">
                <a:tc>
                  <a:txBody>
                    <a:bodyPr lIns="42480" rIns="42480" anchor="ctr">
                      <a:noAutofit/>
                    </a:bodyPr>
                    <a:p>
                      <a:pPr algn="ctr">
                        <a:lnSpc>
                          <a:spcPct val="100000"/>
                        </a:lnSpc>
                      </a:pPr>
                      <a:r>
                        <a:rPr b="0" lang="fr-FR" sz="800" spc="-1" strike="noStrike">
                          <a:solidFill>
                            <a:srgbClr val="000000"/>
                          </a:solidFill>
                          <a:latin typeface="Arial"/>
                          <a:ea typeface="DejaVu Sans"/>
                        </a:rPr>
                        <a:t>Malformations et déformations osseuses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62</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12</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79520">
                <a:tc>
                  <a:txBody>
                    <a:bodyPr lIns="42480" rIns="42480" anchor="ctr">
                      <a:noAutofit/>
                    </a:bodyPr>
                    <a:p>
                      <a:pPr algn="ctr">
                        <a:lnSpc>
                          <a:spcPct val="100000"/>
                        </a:lnSpc>
                      </a:pPr>
                      <a:r>
                        <a:rPr b="0" lang="fr-FR" sz="800" spc="-1" strike="noStrike">
                          <a:solidFill>
                            <a:srgbClr val="000000"/>
                          </a:solidFill>
                          <a:latin typeface="Arial"/>
                          <a:ea typeface="DejaVu Sans"/>
                        </a:rPr>
                        <a:t>Maladies génitales et problèmes de fertilité</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66</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7</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79520">
                <a:tc>
                  <a:txBody>
                    <a:bodyPr lIns="42480" rIns="42480" anchor="ctr">
                      <a:noAutofit/>
                    </a:bodyPr>
                    <a:p>
                      <a:pPr algn="ctr">
                        <a:lnSpc>
                          <a:spcPct val="100000"/>
                        </a:lnSpc>
                      </a:pPr>
                      <a:r>
                        <a:rPr b="0" lang="fr-FR" sz="800" spc="-1" strike="noStrike">
                          <a:solidFill>
                            <a:srgbClr val="000000"/>
                          </a:solidFill>
                          <a:latin typeface="Arial"/>
                          <a:ea typeface="DejaVu Sans"/>
                        </a:rPr>
                        <a:t>Problèmes sur glandes et organes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55</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11</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Allergies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31</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10</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79520">
                <a:tc>
                  <a:txBody>
                    <a:bodyPr lIns="42480" rIns="42480" anchor="ctr">
                      <a:noAutofit/>
                    </a:bodyPr>
                    <a:p>
                      <a:pPr algn="ctr">
                        <a:lnSpc>
                          <a:spcPct val="100000"/>
                        </a:lnSpc>
                      </a:pPr>
                      <a:r>
                        <a:rPr b="0" lang="fr-FR" sz="800" spc="-1" strike="noStrike">
                          <a:solidFill>
                            <a:srgbClr val="000000"/>
                          </a:solidFill>
                          <a:latin typeface="Arial"/>
                          <a:ea typeface="DejaVu Sans"/>
                        </a:rPr>
                        <a:t>Maladies cardiovasculaires et troubles sanguins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37</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7</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Maladies inflammatoires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31</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8</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Maladies dermatologiques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35</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7</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79520">
                <a:tc>
                  <a:txBody>
                    <a:bodyPr lIns="42480" rIns="42480" anchor="ctr">
                      <a:noAutofit/>
                    </a:bodyPr>
                    <a:p>
                      <a:pPr algn="ctr">
                        <a:lnSpc>
                          <a:spcPct val="100000"/>
                        </a:lnSpc>
                      </a:pPr>
                      <a:r>
                        <a:rPr b="0" lang="fr-FR" sz="800" spc="-1" strike="noStrike">
                          <a:solidFill>
                            <a:srgbClr val="000000"/>
                          </a:solidFill>
                          <a:latin typeface="Arial"/>
                          <a:ea typeface="DejaVu Sans"/>
                        </a:rPr>
                        <a:t>Maladies génétiques et auto-immunes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16</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6</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Cancers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15</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3</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Maladies neurologiques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12</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9</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79520">
                <a:tc>
                  <a:txBody>
                    <a:bodyPr lIns="42480" rIns="42480" anchor="ctr">
                      <a:noAutofit/>
                    </a:bodyPr>
                    <a:p>
                      <a:pPr algn="ctr">
                        <a:lnSpc>
                          <a:spcPct val="100000"/>
                        </a:lnSpc>
                      </a:pPr>
                      <a:r>
                        <a:rPr b="0" lang="fr-FR" sz="800" spc="-1" strike="noStrike">
                          <a:solidFill>
                            <a:srgbClr val="000000"/>
                          </a:solidFill>
                          <a:latin typeface="Arial"/>
                          <a:ea typeface="DejaVu Sans"/>
                        </a:rPr>
                        <a:t>Maladies cérébrales et retards mentaux</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10</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6</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Maladies dégénératives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5</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325440">
                <a:tc>
                  <a:txBody>
                    <a:bodyPr lIns="42480" rIns="42480" anchor="ctr">
                      <a:noAutofit/>
                    </a:bodyPr>
                    <a:p>
                      <a:pPr algn="ctr">
                        <a:lnSpc>
                          <a:spcPct val="100000"/>
                        </a:lnSpc>
                      </a:pPr>
                      <a:r>
                        <a:rPr b="0" lang="fr-FR" sz="800" spc="-1" strike="noStrike">
                          <a:solidFill>
                            <a:srgbClr val="000000"/>
                          </a:solidFill>
                          <a:latin typeface="Arial"/>
                          <a:ea typeface="DejaVu Sans"/>
                        </a:rPr>
                        <a:t>Autres maladies</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25</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0" lang="fr-FR" sz="800" spc="-1" strike="noStrike">
                          <a:solidFill>
                            <a:srgbClr val="000000"/>
                          </a:solidFill>
                          <a:latin typeface="Arial"/>
                          <a:ea typeface="DejaVu Sans"/>
                        </a:rPr>
                        <a:t>10</a:t>
                      </a:r>
                      <a:endParaRPr b="0" lang="fr-FR" sz="8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r h="408240">
                <a:tc>
                  <a:txBody>
                    <a:bodyPr lIns="42480" rIns="42480" anchor="ctr">
                      <a:noAutofit/>
                    </a:bodyPr>
                    <a:p>
                      <a:pPr algn="ctr">
                        <a:lnSpc>
                          <a:spcPct val="100000"/>
                        </a:lnSpc>
                      </a:pPr>
                      <a:r>
                        <a:rPr b="1" lang="fr-FR" sz="1400" spc="-1" strike="noStrike">
                          <a:solidFill>
                            <a:srgbClr val="000000"/>
                          </a:solidFill>
                          <a:latin typeface="Arial"/>
                          <a:ea typeface="DejaVu Sans"/>
                        </a:rPr>
                        <a:t>Total </a:t>
                      </a:r>
                      <a:endParaRPr b="0" lang="fr-FR" sz="14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1" lang="fr-FR" sz="1400" spc="-1" strike="noStrike">
                          <a:solidFill>
                            <a:srgbClr val="000000"/>
                          </a:solidFill>
                          <a:latin typeface="Arial"/>
                          <a:ea typeface="DejaVu Sans"/>
                        </a:rPr>
                        <a:t>457</a:t>
                      </a:r>
                      <a:endParaRPr b="0" lang="fr-FR" sz="14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c>
                  <a:txBody>
                    <a:bodyPr lIns="42480" rIns="42480" anchor="ctr">
                      <a:noAutofit/>
                    </a:bodyPr>
                    <a:p>
                      <a:pPr algn="ctr">
                        <a:lnSpc>
                          <a:spcPct val="100000"/>
                        </a:lnSpc>
                      </a:pPr>
                      <a:r>
                        <a:rPr b="1" lang="fr-FR" sz="1400" spc="-1" strike="noStrike">
                          <a:solidFill>
                            <a:srgbClr val="000000"/>
                          </a:solidFill>
                          <a:latin typeface="Arial"/>
                          <a:ea typeface="DejaVu Sans"/>
                        </a:rPr>
                        <a:t>116</a:t>
                      </a:r>
                      <a:endParaRPr b="0" lang="fr-FR" sz="1400" spc="-1" strike="noStrike">
                        <a:latin typeface="Arial"/>
                      </a:endParaRPr>
                    </a:p>
                  </a:txBody>
                  <a:tcPr anchor="ctr" marL="42480" marR="42480">
                    <a:lnL w="7200">
                      <a:solidFill>
                        <a:srgbClr val="000000"/>
                      </a:solidFill>
                    </a:lnL>
                    <a:lnR w="7200">
                      <a:solidFill>
                        <a:srgbClr val="000000"/>
                      </a:solidFill>
                    </a:lnR>
                    <a:lnT w="7200">
                      <a:solidFill>
                        <a:srgbClr val="000000"/>
                      </a:solidFill>
                    </a:lnT>
                    <a:lnB w="7200">
                      <a:solidFill>
                        <a:srgbClr val="000000"/>
                      </a:solidFill>
                    </a:lnB>
                    <a:noFill/>
                  </a:tcPr>
                </a:tc>
              </a:tr>
            </a:tbl>
          </a:graphicData>
        </a:graphic>
      </p:graphicFrame>
    </p:spTree>
  </p:cSld>
  <p:transition spd="med">
    <p:pull dir="d"/>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ubTitle"/>
          </p:nvPr>
        </p:nvSpPr>
        <p:spPr>
          <a:xfrm>
            <a:off x="393120" y="259920"/>
            <a:ext cx="11404800" cy="6500520"/>
          </a:xfrm>
          <a:prstGeom prst="rect">
            <a:avLst/>
          </a:prstGeom>
          <a:noFill/>
          <a:ln w="0">
            <a:noFill/>
          </a:ln>
        </p:spPr>
        <p:txBody>
          <a:bodyPr lIns="0" rIns="0" tIns="0" bIns="0" anchor="ctr">
            <a:noAutofit/>
          </a:bodyPr>
          <a:p>
            <a:pPr>
              <a:lnSpc>
                <a:spcPct val="115000"/>
              </a:lnSpc>
              <a:spcBef>
                <a:spcPts val="1001"/>
              </a:spcBef>
              <a:tabLst>
                <a:tab algn="l" pos="0"/>
              </a:tabLst>
            </a:pPr>
            <a:r>
              <a:rPr b="1" lang="fr-FR" sz="1600" spc="-1" strike="noStrike">
                <a:solidFill>
                  <a:srgbClr val="000000"/>
                </a:solidFill>
                <a:latin typeface="Arial"/>
                <a:ea typeface="DejaVu Sans"/>
              </a:rPr>
              <a:t>Pr Eric SOLARY en réponse aux questions de Jean-Louis CAMUZAT, président de l’AVEN</a:t>
            </a:r>
            <a:endParaRPr b="0" lang="fr-FR" sz="1600" spc="-1" strike="noStrike">
              <a:latin typeface="Arial"/>
            </a:endParaRPr>
          </a:p>
          <a:p>
            <a:pPr>
              <a:lnSpc>
                <a:spcPct val="115000"/>
              </a:lnSpc>
              <a:spcBef>
                <a:spcPts val="1001"/>
              </a:spcBef>
              <a:tabLst>
                <a:tab algn="l" pos="0"/>
              </a:tabLst>
            </a:pPr>
            <a:r>
              <a:rPr b="0" lang="fr-FR" sz="1200" spc="-1" strike="noStrike">
                <a:solidFill>
                  <a:srgbClr val="000000"/>
                </a:solidFill>
                <a:latin typeface="Arial"/>
                <a:ea typeface="DejaVu Sans"/>
              </a:rPr>
              <a:t>« J’ai eu l’opportunité d’évoquer le sujet avec le docteur Florent de Vathaire qui a piloté de nombreuses études en Polynésie pour l’INSERM.</a:t>
            </a:r>
            <a:endParaRPr b="0" lang="fr-FR" sz="1200" spc="-1" strike="noStrike">
              <a:latin typeface="Arial"/>
            </a:endParaRPr>
          </a:p>
          <a:p>
            <a:pPr>
              <a:lnSpc>
                <a:spcPct val="115000"/>
              </a:lnSpc>
              <a:spcBef>
                <a:spcPts val="1001"/>
              </a:spcBef>
              <a:tabLst>
                <a:tab algn="l" pos="0"/>
              </a:tabLst>
            </a:pPr>
            <a:r>
              <a:rPr b="0" lang="fr-FR" sz="1200" spc="-1" strike="noStrike">
                <a:solidFill>
                  <a:srgbClr val="000000"/>
                </a:solidFill>
                <a:latin typeface="Arial"/>
                <a:ea typeface="DejaVu Sans"/>
              </a:rPr>
              <a:t>A sa connaissance, il n’y a pas d’études en cours explorant le lien entre les essais nucléaires et la descendance des personnes ayant participé aux essais nucléaires en Polynésie Française </a:t>
            </a:r>
            <a:endParaRPr b="0" lang="fr-FR" sz="1200" spc="-1" strike="noStrike">
              <a:latin typeface="Arial"/>
            </a:endParaRPr>
          </a:p>
          <a:p>
            <a:pPr>
              <a:lnSpc>
                <a:spcPct val="115000"/>
              </a:lnSpc>
              <a:spcBef>
                <a:spcPts val="1001"/>
              </a:spcBef>
              <a:tabLst>
                <a:tab algn="l" pos="0"/>
              </a:tabLst>
            </a:pPr>
            <a:r>
              <a:rPr b="0" lang="fr-FR" sz="1200" spc="-1" strike="noStrike">
                <a:solidFill>
                  <a:srgbClr val="000000"/>
                </a:solidFill>
                <a:latin typeface="Arial"/>
                <a:ea typeface="DejaVu Sans"/>
              </a:rPr>
              <a:t>Il y a 2 semaines, pour préparer la reprise des activités du CIVEN, j’ai vérifié les données de la littérature scientifique.</a:t>
            </a:r>
            <a:endParaRPr b="0" lang="fr-FR" sz="1200" spc="-1" strike="noStrike">
              <a:latin typeface="Arial"/>
            </a:endParaRPr>
          </a:p>
          <a:p>
            <a:pPr>
              <a:lnSpc>
                <a:spcPct val="115000"/>
              </a:lnSpc>
              <a:spcBef>
                <a:spcPts val="1001"/>
              </a:spcBef>
              <a:tabLst>
                <a:tab algn="l" pos="0"/>
              </a:tabLst>
            </a:pPr>
            <a:br/>
            <a:r>
              <a:rPr b="1" lang="fr-FR" sz="1200" spc="-1" strike="noStrike">
                <a:solidFill>
                  <a:srgbClr val="000000"/>
                </a:solidFill>
                <a:latin typeface="Arial"/>
                <a:ea typeface="DejaVu Sans"/>
              </a:rPr>
              <a:t>Il y a plusieurs aspects dans votre question :</a:t>
            </a:r>
            <a:endParaRPr b="0" lang="fr-FR" sz="1200" spc="-1" strike="noStrike">
              <a:latin typeface="Arial"/>
            </a:endParaRPr>
          </a:p>
          <a:p>
            <a:pPr marL="228600" indent="-228600">
              <a:lnSpc>
                <a:spcPct val="115000"/>
              </a:lnSpc>
              <a:spcBef>
                <a:spcPts val="1001"/>
              </a:spcBef>
              <a:buClr>
                <a:srgbClr val="000000"/>
              </a:buClr>
              <a:buFont typeface="Arial"/>
              <a:buChar char="•"/>
              <a:tabLst>
                <a:tab algn="l" pos="0"/>
              </a:tabLst>
            </a:pPr>
            <a:r>
              <a:rPr b="0" lang="fr-FR" sz="1200" spc="-1" strike="noStrike">
                <a:solidFill>
                  <a:srgbClr val="000000"/>
                </a:solidFill>
                <a:latin typeface="Arial"/>
                <a:ea typeface="DejaVu Sans"/>
              </a:rPr>
              <a:t>1 – </a:t>
            </a:r>
            <a:r>
              <a:rPr b="0" lang="fr-FR" sz="1400" spc="-1" strike="noStrike" u="sng">
                <a:solidFill>
                  <a:srgbClr val="000000"/>
                </a:solidFill>
                <a:uFillTx/>
                <a:latin typeface="Arial"/>
                <a:ea typeface="DejaVu Sans"/>
              </a:rPr>
              <a:t>Les effets des radiations sur l’embryon </a:t>
            </a:r>
            <a:r>
              <a:rPr b="0" lang="fr-FR" sz="1200" spc="-1" strike="noStrike">
                <a:solidFill>
                  <a:srgbClr val="000000"/>
                </a:solidFill>
                <a:latin typeface="Arial"/>
                <a:ea typeface="DejaVu Sans"/>
              </a:rPr>
              <a:t>ou le foetus lorsqu’une femme enceinte est exposée sont aujourd’hui bien pris en compte par le CIVEN</a:t>
            </a:r>
            <a:endParaRPr b="0" lang="fr-FR" sz="1200" spc="-1" strike="noStrike">
              <a:latin typeface="Arial"/>
            </a:endParaRPr>
          </a:p>
          <a:p>
            <a:pPr marL="228600" indent="-228600">
              <a:lnSpc>
                <a:spcPct val="115000"/>
              </a:lnSpc>
              <a:spcBef>
                <a:spcPts val="1001"/>
              </a:spcBef>
              <a:buClr>
                <a:srgbClr val="000000"/>
              </a:buClr>
              <a:buFont typeface="Arial"/>
              <a:buChar char="•"/>
              <a:tabLst>
                <a:tab algn="l" pos="0"/>
              </a:tabLst>
            </a:pPr>
            <a:r>
              <a:rPr b="0" lang="fr-FR" sz="1200" spc="-1" strike="noStrike">
                <a:solidFill>
                  <a:srgbClr val="000000"/>
                </a:solidFill>
                <a:latin typeface="Arial"/>
                <a:ea typeface="DejaVu Sans"/>
              </a:rPr>
              <a:t>2 – </a:t>
            </a:r>
            <a:r>
              <a:rPr b="0" lang="fr-FR" sz="1400" spc="-1" strike="noStrike" u="sng">
                <a:solidFill>
                  <a:srgbClr val="000000"/>
                </a:solidFill>
                <a:uFillTx/>
                <a:latin typeface="Arial"/>
                <a:ea typeface="DejaVu Sans"/>
              </a:rPr>
              <a:t>Les prédispositions génétiques </a:t>
            </a:r>
            <a:r>
              <a:rPr b="0" lang="fr-FR" sz="1200" spc="-1" strike="noStrike">
                <a:solidFill>
                  <a:srgbClr val="000000"/>
                </a:solidFill>
                <a:latin typeface="Arial"/>
                <a:ea typeface="DejaVu Sans"/>
              </a:rPr>
              <a:t>qui augmentent les effets des radiations à faible doses sont très étudiées pour réduire les risques des examens radiologiques (par exemple les risques de cancer du sein chez les femme qui, comme Angelina Jolie, a un risque génétique élevé). On peut imaginer la même chose chez les militaires ayant participé aux essais ou dans la population polynésienne exposée mais la dose seuil de 1 mSv annuel et l’histoire de chaque victime permettent là encore de s’y retrouver</a:t>
            </a:r>
            <a:endParaRPr b="0" lang="fr-FR" sz="1200" spc="-1" strike="noStrike">
              <a:latin typeface="Arial"/>
            </a:endParaRPr>
          </a:p>
          <a:p>
            <a:pPr marL="228600" indent="-228600">
              <a:lnSpc>
                <a:spcPct val="115000"/>
              </a:lnSpc>
              <a:spcBef>
                <a:spcPts val="1001"/>
              </a:spcBef>
              <a:buClr>
                <a:srgbClr val="000000"/>
              </a:buClr>
              <a:buFont typeface="Arial"/>
              <a:buChar char="•"/>
              <a:tabLst>
                <a:tab algn="l" pos="0"/>
              </a:tabLst>
            </a:pPr>
            <a:r>
              <a:rPr b="0" lang="fr-FR" sz="1200" spc="-1" strike="noStrike">
                <a:solidFill>
                  <a:srgbClr val="000000"/>
                </a:solidFill>
                <a:latin typeface="Arial"/>
                <a:ea typeface="DejaVu Sans"/>
              </a:rPr>
              <a:t>3 – La question la plus difficile concerne </a:t>
            </a:r>
            <a:r>
              <a:rPr b="0" lang="fr-FR" sz="1400" spc="-1" strike="noStrike" u="sng">
                <a:solidFill>
                  <a:srgbClr val="000000"/>
                </a:solidFill>
                <a:uFillTx/>
                <a:latin typeface="Arial"/>
                <a:ea typeface="DejaVu Sans"/>
              </a:rPr>
              <a:t>les effets des radiations sur la transmission de maladies génétiques de génération en génération</a:t>
            </a:r>
            <a:r>
              <a:rPr b="0" lang="fr-FR" sz="1200" spc="-1" strike="noStrike">
                <a:solidFill>
                  <a:srgbClr val="000000"/>
                </a:solidFill>
                <a:latin typeface="Arial"/>
                <a:ea typeface="DejaVu Sans"/>
              </a:rPr>
              <a:t>. Ils ne sont toujours pas démontrés chez l’homme, y compris dans la population japonaise après les explosions d’Hiroshima et de Nagasaki (ce qui est résumé dans un article japonais : Kotaro Osaza, J Radiat Res. 2016 Aug;57 Suppl 1(Suppl 1):i112-i117 « Regarding hereditary effects of radiation exposure, no increased risk of cancers associated with parental exposure to radiation have been observed in the F1 cohort to date »). Certains, y compris des chercheurs de l’IRSN en France, mais aussi des recherches conduites en Ukraine après Tchernobyl, suggèrent cependant que, chez l’animal (par exemple les mouches Drosophila), on peut détecter des modifications épigénétiques transmissibles : ont-elles un réel effet ? ce n’est pas démontré.</a:t>
            </a:r>
            <a:endParaRPr b="0" lang="fr-FR" sz="1200" spc="-1" strike="noStrike">
              <a:latin typeface="Arial"/>
            </a:endParaRPr>
          </a:p>
          <a:p>
            <a:pPr>
              <a:lnSpc>
                <a:spcPct val="115000"/>
              </a:lnSpc>
              <a:spcBef>
                <a:spcPts val="1001"/>
              </a:spcBef>
              <a:tabLst>
                <a:tab algn="l" pos="0"/>
              </a:tabLst>
            </a:pPr>
            <a:r>
              <a:rPr b="0" lang="fr-FR" sz="1200" spc="-1" strike="noStrike">
                <a:solidFill>
                  <a:srgbClr val="000000"/>
                </a:solidFill>
                <a:latin typeface="Arial"/>
                <a:ea typeface="DejaVu Sans"/>
              </a:rPr>
              <a:t> </a:t>
            </a:r>
            <a:endParaRPr b="0" lang="fr-FR" sz="1200" spc="-1" strike="noStrike">
              <a:latin typeface="Arial"/>
            </a:endParaRPr>
          </a:p>
          <a:p>
            <a:pPr marL="228600" indent="-228600">
              <a:lnSpc>
                <a:spcPct val="115000"/>
              </a:lnSpc>
              <a:spcBef>
                <a:spcPts val="1001"/>
              </a:spcBef>
              <a:buClr>
                <a:srgbClr val="000000"/>
              </a:buClr>
              <a:buFont typeface="Arial"/>
              <a:buChar char="•"/>
              <a:tabLst>
                <a:tab algn="l" pos="0"/>
              </a:tabLst>
            </a:pPr>
            <a:r>
              <a:rPr b="0" lang="fr-FR" sz="1200" spc="-1" strike="noStrike">
                <a:solidFill>
                  <a:srgbClr val="000000"/>
                </a:solidFill>
                <a:latin typeface="Arial"/>
                <a:ea typeface="DejaVu Sans"/>
              </a:rPr>
              <a:t>En d’autres termes</a:t>
            </a:r>
            <a:r>
              <a:rPr b="1" lang="fr-FR" sz="1200" spc="-1" strike="noStrike">
                <a:solidFill>
                  <a:srgbClr val="000000"/>
                </a:solidFill>
                <a:latin typeface="Arial"/>
                <a:ea typeface="DejaVu Sans"/>
              </a:rPr>
              <a:t>, pour l’instant nous sommes dans l’incertitude sur le plan scientifique : pas de démonstration solide d’un effet des radiations à faibles doses sur le risque de maladie transmissible aux générations suivantes</a:t>
            </a:r>
            <a:r>
              <a:rPr b="0" lang="fr-FR" sz="1200" spc="-1" strike="noStrike">
                <a:solidFill>
                  <a:srgbClr val="000000"/>
                </a:solidFill>
                <a:latin typeface="Arial"/>
                <a:ea typeface="DejaVu Sans"/>
              </a:rPr>
              <a:t>.</a:t>
            </a:r>
            <a:br/>
            <a:r>
              <a:rPr b="0" lang="fr-FR" sz="1200" spc="-1" strike="noStrike">
                <a:solidFill>
                  <a:srgbClr val="000000"/>
                </a:solidFill>
                <a:latin typeface="Arial"/>
                <a:ea typeface="DejaVu Sans"/>
              </a:rPr>
              <a:t>Mais encore une fois, il faut toujours être prudent et continuer à suivre les résultats des travaux publiés dans la littérature ».</a:t>
            </a:r>
            <a:endParaRPr b="0" lang="fr-FR" sz="1200" spc="-1" strike="noStrike">
              <a:latin typeface="Arial"/>
            </a:endParaRPr>
          </a:p>
          <a:p>
            <a:pPr>
              <a:lnSpc>
                <a:spcPct val="90000"/>
              </a:lnSpc>
              <a:spcBef>
                <a:spcPts val="1001"/>
              </a:spcBef>
              <a:tabLst>
                <a:tab algn="l" pos="0"/>
              </a:tabLst>
            </a:pPr>
            <a:endParaRPr b="0" lang="fr-FR" sz="1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ubTitle"/>
          </p:nvPr>
        </p:nvSpPr>
        <p:spPr>
          <a:xfrm>
            <a:off x="498600" y="180000"/>
            <a:ext cx="10971360" cy="2949120"/>
          </a:xfrm>
          <a:prstGeom prst="rect">
            <a:avLst/>
          </a:prstGeom>
          <a:noFill/>
          <a:ln w="0">
            <a:noFill/>
          </a:ln>
        </p:spPr>
        <p:txBody>
          <a:bodyPr lIns="0" rIns="0" tIns="0" bIns="0" anchor="ctr">
            <a:noAutofit/>
          </a:bodyPr>
          <a:p>
            <a:pPr>
              <a:lnSpc>
                <a:spcPct val="115000"/>
              </a:lnSpc>
              <a:spcBef>
                <a:spcPts val="1001"/>
              </a:spcBef>
              <a:tabLst>
                <a:tab algn="l" pos="0"/>
              </a:tabLst>
            </a:pPr>
            <a:endParaRPr b="0" lang="fr-FR" sz="3200" spc="-1" strike="noStrike">
              <a:latin typeface="Arial"/>
            </a:endParaRPr>
          </a:p>
          <a:p>
            <a:pPr>
              <a:lnSpc>
                <a:spcPct val="115000"/>
              </a:lnSpc>
              <a:spcBef>
                <a:spcPts val="1001"/>
              </a:spcBef>
              <a:tabLst>
                <a:tab algn="l" pos="0"/>
              </a:tabLst>
            </a:pPr>
            <a:r>
              <a:rPr b="1" lang="fr-FR" sz="1500" spc="-1" strike="noStrike">
                <a:solidFill>
                  <a:srgbClr val="000000"/>
                </a:solidFill>
                <a:latin typeface="Calibri "/>
                <a:ea typeface="DejaVu Sans"/>
              </a:rPr>
              <a:t>« Votre enquête, même si elle n’utilise pas une méthodologie rigoureuse, pourrait certainement guider les épidémiologistes</a:t>
            </a:r>
            <a:endParaRPr b="0" lang="fr-FR" sz="1500" spc="-1" strike="noStrike">
              <a:latin typeface="Arial"/>
            </a:endParaRPr>
          </a:p>
          <a:p>
            <a:pPr>
              <a:lnSpc>
                <a:spcPct val="115000"/>
              </a:lnSpc>
              <a:spcBef>
                <a:spcPts val="1001"/>
              </a:spcBef>
              <a:tabLst>
                <a:tab algn="l" pos="0"/>
              </a:tabLst>
            </a:pPr>
            <a:r>
              <a:rPr b="1" lang="fr-FR" sz="1500" spc="-1" strike="noStrike">
                <a:solidFill>
                  <a:srgbClr val="000000"/>
                </a:solidFill>
                <a:latin typeface="Calibri "/>
                <a:ea typeface="DejaVu Sans"/>
              </a:rPr>
              <a:t>A l’heure actuelle, les études épidémiologiques n’ont pas détecté de transmission des effets des radiations ionisantes aux générations suivantes dans les contextes étudiés, par exemple Tchernobyl.</a:t>
            </a:r>
            <a:endParaRPr b="0" lang="fr-FR" sz="1500" spc="-1" strike="noStrike">
              <a:latin typeface="Arial"/>
            </a:endParaRPr>
          </a:p>
          <a:p>
            <a:pPr>
              <a:lnSpc>
                <a:spcPct val="115000"/>
              </a:lnSpc>
              <a:spcBef>
                <a:spcPts val="1001"/>
              </a:spcBef>
              <a:tabLst>
                <a:tab algn="l" pos="0"/>
              </a:tabLst>
            </a:pPr>
            <a:r>
              <a:rPr b="1" lang="fr-FR" sz="1500" spc="-1" strike="noStrike">
                <a:solidFill>
                  <a:srgbClr val="000000"/>
                </a:solidFill>
                <a:latin typeface="Calibri "/>
                <a:ea typeface="DejaVu Sans"/>
              </a:rPr>
              <a:t>Biologiquement, les cellules germinales qui assurent la transmission à la descendance, réparent mieux les lésions que les cellules somatiques, celles à partir desquelles se développent les cancers par exemple.</a:t>
            </a:r>
            <a:endParaRPr b="0" lang="fr-FR" sz="1500" spc="-1" strike="noStrike">
              <a:latin typeface="Arial"/>
            </a:endParaRPr>
          </a:p>
          <a:p>
            <a:pPr>
              <a:lnSpc>
                <a:spcPct val="115000"/>
              </a:lnSpc>
              <a:spcBef>
                <a:spcPts val="1001"/>
              </a:spcBef>
              <a:tabLst>
                <a:tab algn="l" pos="0"/>
              </a:tabLst>
            </a:pPr>
            <a:r>
              <a:rPr b="1" lang="fr-FR" sz="1500" spc="-1" strike="noStrike">
                <a:solidFill>
                  <a:srgbClr val="000000"/>
                </a:solidFill>
                <a:latin typeface="Calibri "/>
                <a:ea typeface="DejaVu Sans"/>
              </a:rPr>
              <a:t>Ceci étant, le travail continue et un recul important est parfois nécessaire pour détecter un effet, il faut donc rester vigilant et prudent.</a:t>
            </a:r>
            <a:endParaRPr b="0" lang="fr-FR" sz="1500" spc="-1" strike="noStrike">
              <a:latin typeface="Arial"/>
            </a:endParaRPr>
          </a:p>
          <a:p>
            <a:pPr>
              <a:lnSpc>
                <a:spcPct val="115000"/>
              </a:lnSpc>
              <a:spcBef>
                <a:spcPts val="1001"/>
              </a:spcBef>
              <a:tabLst>
                <a:tab algn="l" pos="0"/>
              </a:tabLst>
            </a:pPr>
            <a:r>
              <a:rPr b="1" lang="fr-FR" sz="1500" spc="-1" strike="noStrike">
                <a:solidFill>
                  <a:srgbClr val="000000"/>
                </a:solidFill>
                <a:latin typeface="Calibri "/>
                <a:ea typeface="DejaVu Sans"/>
              </a:rPr>
              <a:t>Si les résultats de votre enquête sont accessibles, je serai très intéressé de les voir».. Pr Eric SOLARY</a:t>
            </a:r>
            <a:endParaRPr b="0" lang="fr-FR" sz="1500" spc="-1" strike="noStrike">
              <a:latin typeface="Arial"/>
            </a:endParaRPr>
          </a:p>
          <a:p>
            <a:pPr>
              <a:lnSpc>
                <a:spcPct val="115000"/>
              </a:lnSpc>
              <a:spcBef>
                <a:spcPts val="1001"/>
              </a:spcBef>
              <a:tabLst>
                <a:tab algn="l" pos="0"/>
              </a:tabLst>
            </a:pPr>
            <a:endParaRPr b="0" lang="fr-FR" sz="1500" spc="-1" strike="noStrike">
              <a:latin typeface="Arial"/>
            </a:endParaRPr>
          </a:p>
          <a:p>
            <a:pPr>
              <a:lnSpc>
                <a:spcPct val="115000"/>
              </a:lnSpc>
              <a:spcBef>
                <a:spcPts val="1001"/>
              </a:spcBef>
              <a:tabLst>
                <a:tab algn="l" pos="0"/>
              </a:tabLst>
            </a:pPr>
            <a:endParaRPr b="0" lang="fr-FR" sz="1500" spc="-1" strike="noStrike">
              <a:latin typeface="Arial"/>
            </a:endParaRPr>
          </a:p>
        </p:txBody>
      </p:sp>
      <p:sp>
        <p:nvSpPr>
          <p:cNvPr id="217" name="Rectangle 1"/>
          <p:cNvSpPr/>
          <p:nvPr/>
        </p:nvSpPr>
        <p:spPr>
          <a:xfrm>
            <a:off x="1800000" y="2880000"/>
            <a:ext cx="8459280" cy="899280"/>
          </a:xfrm>
          <a:prstGeom prst="rect">
            <a:avLst/>
          </a:prstGeom>
          <a:solidFill>
            <a:srgbClr val="274fa4"/>
          </a:solidFill>
          <a:ln>
            <a:solidFill>
              <a:srgbClr val="18116e"/>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fr-FR" sz="1800" spc="-1" strike="noStrike">
                <a:solidFill>
                  <a:srgbClr val="ffffff"/>
                </a:solidFill>
                <a:latin typeface="Arial"/>
                <a:ea typeface="DejaVu Sans"/>
              </a:rPr>
              <a:t>Nos avons besoin du plus grand nombre de questionnaires.</a:t>
            </a:r>
            <a:endParaRPr b="0" lang="fr-FR" sz="1800" spc="-1" strike="noStrike">
              <a:latin typeface="Arial"/>
            </a:endParaRPr>
          </a:p>
          <a:p>
            <a:pPr algn="ctr">
              <a:lnSpc>
                <a:spcPct val="100000"/>
              </a:lnSpc>
            </a:pPr>
            <a:r>
              <a:rPr b="1" lang="fr-FR" sz="1800" spc="-1" strike="noStrike">
                <a:solidFill>
                  <a:srgbClr val="ffffff"/>
                </a:solidFill>
                <a:latin typeface="Arial"/>
                <a:ea typeface="DejaVu Sans"/>
              </a:rPr>
              <a:t>Merci d’inviter vos enfants à le compléter.</a:t>
            </a:r>
            <a:endParaRPr b="0" lang="fr-FR" sz="1800" spc="-1" strike="noStrike">
              <a:latin typeface="Arial"/>
            </a:endParaRPr>
          </a:p>
        </p:txBody>
      </p:sp>
      <p:sp>
        <p:nvSpPr>
          <p:cNvPr id="218" name=""/>
          <p:cNvSpPr/>
          <p:nvPr/>
        </p:nvSpPr>
        <p:spPr>
          <a:xfrm>
            <a:off x="360000" y="3960000"/>
            <a:ext cx="11339280" cy="1352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Etude réalisée par des chercheurs de l'Université de Leicester, de la London School of Hygiene and Tropical Medicine et de l'Université Brunel de Londres (publiée par l’Obsiven).</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ea typeface="DejaVu Sans"/>
              </a:rPr>
              <a:t>Aucune preuve de mutations accrues dans la lignée germinale d'un groupe de vétérans britanniques des essais nucléaires</a:t>
            </a:r>
            <a:r>
              <a:rPr b="0" lang="fr-FR" sz="1800" spc="-1" strike="noStrike">
                <a:solidFill>
                  <a:srgbClr val="000000"/>
                </a:solidFill>
                <a:latin typeface="Arial"/>
                <a:ea typeface="DejaVu Sans"/>
              </a:rPr>
              <a:t>.</a:t>
            </a:r>
            <a:endParaRPr b="0" lang="fr-FR" sz="1800" spc="-1" strike="noStrike">
              <a:latin typeface="Arial"/>
            </a:endParaRPr>
          </a:p>
        </p:txBody>
      </p:sp>
      <p:sp>
        <p:nvSpPr>
          <p:cNvPr id="219" name=""/>
          <p:cNvSpPr/>
          <p:nvPr/>
        </p:nvSpPr>
        <p:spPr>
          <a:xfrm>
            <a:off x="310320" y="5312880"/>
            <a:ext cx="11568960" cy="1544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Calibri"/>
                <a:ea typeface="DejaVu Sans"/>
              </a:rPr>
              <a:t>Les travaux sur l'étude GCFT se poursuivent. Nous finalisons un examen chromosomique des anciens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combattants pour évaluer l'exposition historique aux rayonnements et nous effectuons une analyse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chromosomique supplémentaire pour rechercher des altérations génétiques chez leurs enfants adultes. Nous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prévoyons qu'à l'issue de ces analyses chromosomiques, nous serons en mesure d'entreprendre une évaluation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holistique de tous les résultats générés jusqu'à présent dans toutes les parties de cette étude.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
          <p:cNvSpPr/>
          <p:nvPr/>
        </p:nvSpPr>
        <p:spPr>
          <a:xfrm>
            <a:off x="1507320" y="1800000"/>
            <a:ext cx="921960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1800" spc="-1" strike="noStrike">
                <a:latin typeface="Arial"/>
              </a:rPr>
              <a:t>Transmission des maladies des victimes d'irradiation suite aux expériences nucléaires - 16e législature</a:t>
            </a:r>
            <a:endParaRPr b="0" lang="fr-FR" sz="1800" spc="-1" strike="noStrike">
              <a:latin typeface="Arial"/>
            </a:endParaRPr>
          </a:p>
        </p:txBody>
      </p:sp>
      <p:sp>
        <p:nvSpPr>
          <p:cNvPr id="221" name=""/>
          <p:cNvSpPr/>
          <p:nvPr/>
        </p:nvSpPr>
        <p:spPr>
          <a:xfrm>
            <a:off x="109800" y="2340000"/>
            <a:ext cx="12309840" cy="4441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latin typeface="Arial"/>
            </a:endParaRPr>
          </a:p>
          <a:p>
            <a:pPr>
              <a:lnSpc>
                <a:spcPct val="100000"/>
              </a:lnSpc>
            </a:pPr>
            <a:r>
              <a:rPr b="0" lang="fr-FR" sz="1800" spc="-1" strike="noStrike">
                <a:latin typeface="Arial"/>
              </a:rPr>
              <a:t>Question écrite n° 00787 de </a:t>
            </a:r>
            <a:r>
              <a:rPr b="1" lang="fr-FR" sz="1800" spc="-1" strike="noStrike">
                <a:latin typeface="Arial"/>
              </a:rPr>
              <a:t>M. Philippe Bonnecarrère (Tarn - UC)</a:t>
            </a:r>
            <a:endParaRPr b="0" lang="fr-FR" sz="1800" spc="-1" strike="noStrike">
              <a:latin typeface="Arial"/>
            </a:endParaRPr>
          </a:p>
          <a:p>
            <a:pPr>
              <a:lnSpc>
                <a:spcPct val="100000"/>
              </a:lnSpc>
            </a:pPr>
            <a:r>
              <a:rPr b="0" lang="fr-FR" sz="1800" spc="-1" strike="noStrike">
                <a:latin typeface="Arial"/>
              </a:rPr>
              <a:t>publiée dans le JO Sénat du 14/07/2022 - page 3648</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latin typeface="Arial"/>
              </a:rPr>
              <a:t>M. Philippe Bonnecarrère attire l'attention de M. le ministre de la santé et de la prévention sur la situation des personnes qui ont été victimes d'irradiation, à la suite des expériences nucléaires ou qui ont été du moins exposées.</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latin typeface="Arial"/>
              </a:rPr>
              <a:t>Parmi les sujets évoqués, figure la question de savoir si certaines des maladies ou des fragilités concernant les personnes qui ont été exposées aux irradiations sont ou non susceptibles d'être transmises à la génération suivante.</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latin typeface="Arial"/>
              </a:rPr>
              <a:t>Il souhaiterait savoir s'il y a des surveillances qui sont exercées à cet égard et s'il y a ou non des travaux médicaux permettant d'avoir une meilleure objectivation de cette question.</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latin typeface="Arial"/>
              </a:rPr>
              <a:t>Il lui semble être d'un intérêt général de santé publique de savoir s'il y a ou non une transmissibilité.</a:t>
            </a:r>
            <a:endParaRPr b="0" lang="fr-FR" sz="1800" spc="-1" strike="noStrike">
              <a:latin typeface="Arial"/>
            </a:endParaRPr>
          </a:p>
          <a:p>
            <a:pPr>
              <a:lnSpc>
                <a:spcPct val="100000"/>
              </a:lnSpc>
            </a:pPr>
            <a:endParaRPr b="0" lang="fr-FR" sz="1800" spc="-1" strike="noStrike">
              <a:latin typeface="Arial"/>
            </a:endParaRPr>
          </a:p>
          <a:p>
            <a:pPr>
              <a:lnSpc>
                <a:spcPct val="100000"/>
              </a:lnSpc>
            </a:pPr>
            <a:r>
              <a:rPr b="1" lang="fr-FR" sz="1800" spc="-1" strike="noStrike">
                <a:latin typeface="Arial"/>
              </a:rPr>
              <a:t>En attente de réponse du Ministère de la santé et de la prévention</a:t>
            </a:r>
            <a:endParaRPr b="0" lang="fr-FR" sz="1800" spc="-1" strike="noStrike">
              <a:latin typeface="Arial"/>
            </a:endParaRPr>
          </a:p>
        </p:txBody>
      </p:sp>
      <p:pic>
        <p:nvPicPr>
          <p:cNvPr id="222" name="" descr=""/>
          <p:cNvPicPr/>
          <p:nvPr/>
        </p:nvPicPr>
        <p:blipFill>
          <a:blip r:embed="rId1"/>
          <a:stretch/>
        </p:blipFill>
        <p:spPr>
          <a:xfrm>
            <a:off x="1377360" y="233640"/>
            <a:ext cx="9242280" cy="1386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913680" y="167040"/>
            <a:ext cx="10360440" cy="1855800"/>
          </a:xfrm>
          <a:prstGeom prst="rect">
            <a:avLst/>
          </a:prstGeom>
          <a:noFill/>
          <a:ln w="0">
            <a:noFill/>
          </a:ln>
        </p:spPr>
        <p:txBody>
          <a:bodyPr lIns="90000" rIns="90000" tIns="45000" bIns="45000" anchor="ctr">
            <a:noAutofit/>
          </a:bodyPr>
          <a:p>
            <a:pPr algn="ctr">
              <a:lnSpc>
                <a:spcPct val="90000"/>
              </a:lnSpc>
            </a:pPr>
            <a:r>
              <a:rPr b="0" lang="fr-FR" sz="3600" spc="-1" strike="noStrike" cap="all">
                <a:solidFill>
                  <a:srgbClr val="000000"/>
                </a:solidFill>
                <a:latin typeface="Tw Cen MT"/>
                <a:ea typeface="DejaVu Sans"/>
              </a:rPr>
              <a:t>étude du Dr JEAN-LOUIS VALATX</a:t>
            </a:r>
            <a:br/>
            <a:r>
              <a:rPr b="0" lang="fr-FR" sz="1800" spc="-1" strike="noStrike" cap="all">
                <a:solidFill>
                  <a:srgbClr val="000000"/>
                </a:solidFill>
                <a:latin typeface="Tw Cen MT"/>
                <a:ea typeface="DejaVu Sans"/>
              </a:rPr>
              <a:t>Résultats sur 1160 Questionnaires</a:t>
            </a:r>
            <a:endParaRPr b="0" lang="fr-FR" sz="1800" spc="-1" strike="noStrike">
              <a:latin typeface="Arial"/>
            </a:endParaRPr>
          </a:p>
        </p:txBody>
      </p:sp>
      <p:pic>
        <p:nvPicPr>
          <p:cNvPr id="168" name="Espace réservé du contenu 4" descr=""/>
          <p:cNvPicPr/>
          <p:nvPr/>
        </p:nvPicPr>
        <p:blipFill>
          <a:blip r:embed="rId1"/>
          <a:stretch/>
        </p:blipFill>
        <p:spPr>
          <a:xfrm>
            <a:off x="1386360" y="2025360"/>
            <a:ext cx="9377280" cy="3045600"/>
          </a:xfrm>
          <a:prstGeom prst="rect">
            <a:avLst/>
          </a:prstGeom>
          <a:ln w="0">
            <a:noFill/>
          </a:ln>
        </p:spPr>
      </p:pic>
      <p:sp>
        <p:nvSpPr>
          <p:cNvPr id="169" name="Rectangle : coins arrondis 5"/>
          <p:cNvSpPr/>
          <p:nvPr/>
        </p:nvSpPr>
        <p:spPr>
          <a:xfrm>
            <a:off x="1848960" y="5730480"/>
            <a:ext cx="8520840" cy="853200"/>
          </a:xfrm>
          <a:prstGeom prst="roundRect">
            <a:avLst>
              <a:gd name="adj" fmla="val 16667"/>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Les enfants présentent des anomalies congénitales (14,4 %) et diverses maladies (25 %).</a:t>
            </a:r>
            <a:endParaRPr b="0" lang="fr-FR" sz="1800" spc="-1" strike="noStrike">
              <a:latin typeface="Arial"/>
            </a:endParaRPr>
          </a:p>
        </p:txBody>
      </p:sp>
    </p:spTree>
  </p:cSld>
  <p:transition spd="med">
    <p:pull dir="d"/>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69920" cy="1142280"/>
          </a:xfrm>
          <a:prstGeom prst="rect">
            <a:avLst/>
          </a:prstGeom>
          <a:noFill/>
          <a:ln w="0">
            <a:noFill/>
          </a:ln>
        </p:spPr>
        <p:txBody>
          <a:bodyPr lIns="0" rIns="0" tIns="0" bIns="0" anchor="ctr">
            <a:noAutofit/>
          </a:bodyPr>
          <a:p>
            <a:pPr algn="ctr"/>
            <a:endParaRPr b="0" lang="fr-FR" sz="4400" spc="-1" strike="noStrike">
              <a:latin typeface="Arial"/>
            </a:endParaRPr>
          </a:p>
        </p:txBody>
      </p:sp>
      <p:sp>
        <p:nvSpPr>
          <p:cNvPr id="171" name="PlaceHolder 2"/>
          <p:cNvSpPr>
            <a:spLocks noGrp="1"/>
          </p:cNvSpPr>
          <p:nvPr>
            <p:ph type="subTitle"/>
          </p:nvPr>
        </p:nvSpPr>
        <p:spPr>
          <a:xfrm>
            <a:off x="609480" y="934200"/>
            <a:ext cx="10969920" cy="5647680"/>
          </a:xfrm>
          <a:prstGeom prst="rect">
            <a:avLst/>
          </a:prstGeom>
          <a:noFill/>
          <a:ln w="0">
            <a:noFill/>
          </a:ln>
        </p:spPr>
        <p:txBody>
          <a:bodyPr lIns="0" rIns="0" tIns="0" bIns="0" anchor="ctr">
            <a:noAutofit/>
          </a:bodyPr>
          <a:p>
            <a:pPr marL="228600" indent="-228600" algn="ctr">
              <a:lnSpc>
                <a:spcPct val="115000"/>
              </a:lnSpc>
              <a:spcBef>
                <a:spcPts val="1001"/>
              </a:spcBef>
              <a:spcAft>
                <a:spcPts val="1001"/>
              </a:spcAft>
              <a:buClr>
                <a:srgbClr val="000000"/>
              </a:buClr>
              <a:buFont typeface="Arial"/>
              <a:buChar char="•"/>
              <a:tabLst>
                <a:tab algn="l" pos="0"/>
              </a:tabLst>
            </a:pPr>
            <a:r>
              <a:rPr b="1" lang="fr-FR" sz="2800" spc="-1" strike="noStrike">
                <a:solidFill>
                  <a:srgbClr val="000000"/>
                </a:solidFill>
                <a:latin typeface="Times New Roman"/>
                <a:ea typeface="Times New Roman"/>
              </a:rPr>
              <a:t>Sur 1 800 questionnaires :</a:t>
            </a:r>
            <a:endParaRPr b="0" lang="fr-FR" sz="2800" spc="-1" strike="noStrike">
              <a:latin typeface="Arial"/>
            </a:endParaRPr>
          </a:p>
          <a:p>
            <a:pPr marL="228600" indent="-228600">
              <a:lnSpc>
                <a:spcPct val="115000"/>
              </a:lnSpc>
              <a:spcBef>
                <a:spcPts val="1001"/>
              </a:spcBef>
              <a:spcAft>
                <a:spcPts val="1001"/>
              </a:spcAft>
              <a:buClr>
                <a:srgbClr val="000000"/>
              </a:buClr>
              <a:buFont typeface="Arial"/>
              <a:buChar char="•"/>
              <a:tabLst>
                <a:tab algn="l" pos="0"/>
              </a:tabLst>
            </a:pPr>
            <a:r>
              <a:rPr b="1" lang="fr-FR" sz="1800" spc="-1" strike="noStrike">
                <a:solidFill>
                  <a:srgbClr val="000000"/>
                </a:solidFill>
                <a:latin typeface="Times New Roman"/>
                <a:ea typeface="Times New Roman"/>
              </a:rPr>
              <a:t>265 (18.8%) vétérans mentionnent que leur femme ou compagne a eu une ou plusieurs fausses couches. </a:t>
            </a:r>
            <a:endParaRPr b="0" lang="fr-FR" sz="1800" spc="-1" strike="noStrike">
              <a:latin typeface="Arial"/>
            </a:endParaRPr>
          </a:p>
          <a:p>
            <a:pPr marL="228600" indent="-228600">
              <a:lnSpc>
                <a:spcPct val="115000"/>
              </a:lnSpc>
              <a:spcBef>
                <a:spcPts val="1001"/>
              </a:spcBef>
              <a:spcAft>
                <a:spcPts val="1001"/>
              </a:spcAft>
              <a:buClr>
                <a:srgbClr val="000000"/>
              </a:buClr>
              <a:buFont typeface="Arial"/>
              <a:buChar char="•"/>
              <a:tabLst>
                <a:tab algn="l" pos="0"/>
              </a:tabLst>
            </a:pPr>
            <a:r>
              <a:rPr b="1" lang="fr-FR" sz="1800" spc="-1" strike="noStrike">
                <a:solidFill>
                  <a:srgbClr val="000000"/>
                </a:solidFill>
                <a:latin typeface="Times New Roman"/>
                <a:ea typeface="Times New Roman"/>
              </a:rPr>
              <a:t>Concernant la descendance, 592 vétérans (32.9%) n’ont pas d’enfants. 25% d’entre eux signalent une stérilité par anomalie du sperme. Pour les autres, 3022 enfants (2.1 par famille) sont nés en moyenne 4.5 ± 3.5 ans après les essais (minimum quelques mois, maximum 21 ans). </a:t>
            </a:r>
            <a:endParaRPr b="0" lang="fr-FR" sz="1800" spc="-1" strike="noStrike">
              <a:latin typeface="Arial"/>
            </a:endParaRPr>
          </a:p>
          <a:p>
            <a:pPr marL="228600" indent="-228600">
              <a:lnSpc>
                <a:spcPct val="115000"/>
              </a:lnSpc>
              <a:spcBef>
                <a:spcPts val="1001"/>
              </a:spcBef>
              <a:spcAft>
                <a:spcPts val="1001"/>
              </a:spcAft>
              <a:buClr>
                <a:srgbClr val="000000"/>
              </a:buClr>
              <a:buFont typeface="Arial"/>
              <a:buChar char="•"/>
              <a:tabLst>
                <a:tab algn="l" pos="0"/>
              </a:tabLst>
            </a:pPr>
            <a:r>
              <a:rPr b="1" lang="fr-FR" sz="1800" spc="-1" strike="noStrike">
                <a:solidFill>
                  <a:srgbClr val="000000"/>
                </a:solidFill>
                <a:latin typeface="Times New Roman"/>
                <a:ea typeface="Times New Roman"/>
              </a:rPr>
              <a:t>Parmi les 3022 enfants nés après les essais, 405 enfants (13.4%) présentent des anomalies congénitales plus ou moins importantes (surdité ou cataracte, squelettiques, ectopie testiculaire, malformations cardiaques ou rénales, trisomie 21, …) et 689 enfants (22.8%) des maladies (allergies, stérilité, troubles hormonaux, retard mental, épilepsie, …). </a:t>
            </a:r>
            <a:endParaRPr b="0" lang="fr-FR" sz="1800" spc="-1" strike="noStrike">
              <a:latin typeface="Arial"/>
            </a:endParaRPr>
          </a:p>
          <a:p>
            <a:pPr marL="228600" indent="-228600">
              <a:lnSpc>
                <a:spcPct val="115000"/>
              </a:lnSpc>
              <a:spcBef>
                <a:spcPts val="1001"/>
              </a:spcBef>
              <a:spcAft>
                <a:spcPts val="1001"/>
              </a:spcAft>
              <a:buClr>
                <a:srgbClr val="000000"/>
              </a:buClr>
              <a:buFont typeface="Arial"/>
              <a:buChar char="•"/>
              <a:tabLst>
                <a:tab algn="l" pos="0"/>
              </a:tabLst>
            </a:pPr>
            <a:r>
              <a:rPr b="1" lang="fr-FR" sz="1800" spc="-1" strike="noStrike">
                <a:solidFill>
                  <a:srgbClr val="000000"/>
                </a:solidFill>
                <a:latin typeface="Times New Roman"/>
                <a:ea typeface="Times New Roman"/>
              </a:rPr>
              <a:t>23.5 pour mille des enfants sont décédés à la naissance ou au cours de la première année de vie. Ce chiffre représente plus trois fois la mortalité infantile en France. </a:t>
            </a:r>
            <a:endParaRPr b="0" lang="fr-FR" sz="1800" spc="-1" strike="noStrike">
              <a:latin typeface="Arial"/>
            </a:endParaRPr>
          </a:p>
          <a:p>
            <a:pPr>
              <a:lnSpc>
                <a:spcPct val="90000"/>
              </a:lnSpc>
              <a:spcBef>
                <a:spcPts val="1001"/>
              </a:spcBef>
              <a:tabLst>
                <a:tab algn="l" pos="0"/>
              </a:tabLst>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 name="Image 4" descr=""/>
          <p:cNvPicPr/>
          <p:nvPr/>
        </p:nvPicPr>
        <p:blipFill>
          <a:blip r:embed="rId1"/>
          <a:stretch/>
        </p:blipFill>
        <p:spPr>
          <a:xfrm>
            <a:off x="6231960" y="1784520"/>
            <a:ext cx="5587560" cy="3974760"/>
          </a:xfrm>
          <a:prstGeom prst="rect">
            <a:avLst/>
          </a:prstGeom>
          <a:ln w="0">
            <a:noFill/>
          </a:ln>
        </p:spPr>
      </p:pic>
      <p:pic>
        <p:nvPicPr>
          <p:cNvPr id="173" name="Image 6" descr=""/>
          <p:cNvPicPr/>
          <p:nvPr/>
        </p:nvPicPr>
        <p:blipFill>
          <a:blip r:embed="rId2"/>
          <a:stretch/>
        </p:blipFill>
        <p:spPr>
          <a:xfrm>
            <a:off x="136800" y="3264480"/>
            <a:ext cx="5820840" cy="3212640"/>
          </a:xfrm>
          <a:prstGeom prst="rect">
            <a:avLst/>
          </a:prstGeom>
          <a:ln w="0">
            <a:noFill/>
          </a:ln>
        </p:spPr>
      </p:pic>
      <p:pic>
        <p:nvPicPr>
          <p:cNvPr id="174" name="Image 8" descr=""/>
          <p:cNvPicPr/>
          <p:nvPr/>
        </p:nvPicPr>
        <p:blipFill>
          <a:blip r:embed="rId3"/>
          <a:stretch/>
        </p:blipFill>
        <p:spPr>
          <a:xfrm>
            <a:off x="136800" y="110520"/>
            <a:ext cx="5198040" cy="2561040"/>
          </a:xfrm>
          <a:prstGeom prst="rect">
            <a:avLst/>
          </a:prstGeom>
          <a:ln w="0">
            <a:noFill/>
          </a:ln>
        </p:spPr>
      </p:pic>
      <p:sp>
        <p:nvSpPr>
          <p:cNvPr id="175" name="Rectangle : coins arrondis 10"/>
          <p:cNvSpPr/>
          <p:nvPr/>
        </p:nvSpPr>
        <p:spPr>
          <a:xfrm>
            <a:off x="6509880" y="267840"/>
            <a:ext cx="5031720" cy="1046880"/>
          </a:xfrm>
          <a:prstGeom prst="roundRect">
            <a:avLst>
              <a:gd name="adj" fmla="val 16667"/>
            </a:avLst>
          </a:prstGeom>
          <a:solidFill>
            <a:srgbClr val="274fa4"/>
          </a:solidFill>
          <a:ln>
            <a:solidFill>
              <a:srgbClr val="1c3a79"/>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Arial"/>
                <a:ea typeface="DejaVu Sans"/>
              </a:rPr>
              <a:t>La CRIIRAD effectue une mission en octobre 2005 afin d’évaluer l’impact des essais nucléaires en Polynésie française.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Espace réservé du contenu 4" descr=""/>
          <p:cNvPicPr/>
          <p:nvPr/>
        </p:nvPicPr>
        <p:blipFill>
          <a:blip r:embed="rId1"/>
          <a:stretch/>
        </p:blipFill>
        <p:spPr>
          <a:xfrm>
            <a:off x="160200" y="63360"/>
            <a:ext cx="7875720" cy="6729120"/>
          </a:xfrm>
          <a:prstGeom prst="rect">
            <a:avLst/>
          </a:prstGeom>
          <a:ln w="0">
            <a:noFill/>
          </a:ln>
        </p:spPr>
      </p:pic>
      <p:sp>
        <p:nvSpPr>
          <p:cNvPr id="177" name="Rectangle 5"/>
          <p:cNvSpPr/>
          <p:nvPr/>
        </p:nvSpPr>
        <p:spPr>
          <a:xfrm>
            <a:off x="160200" y="5055120"/>
            <a:ext cx="1743840" cy="173736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178" name="Image 2" descr=""/>
          <p:cNvPicPr/>
          <p:nvPr/>
        </p:nvPicPr>
        <p:blipFill>
          <a:blip r:embed="rId2"/>
          <a:stretch/>
        </p:blipFill>
        <p:spPr>
          <a:xfrm>
            <a:off x="8460000" y="540000"/>
            <a:ext cx="3468600" cy="2454480"/>
          </a:xfrm>
          <a:prstGeom prst="rect">
            <a:avLst/>
          </a:prstGeom>
          <a:ln w="0">
            <a:noFill/>
          </a:ln>
        </p:spPr>
      </p:pic>
      <p:sp>
        <p:nvSpPr>
          <p:cNvPr id="179" name="Rectangle 132"/>
          <p:cNvSpPr/>
          <p:nvPr/>
        </p:nvSpPr>
        <p:spPr>
          <a:xfrm>
            <a:off x="8640000" y="3240000"/>
            <a:ext cx="3238200" cy="2904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Dans les années antérieures au 2 juillet 1966 (premier essai à Moruroa), on comptait en moyenne 24 naissances par an tandis qu’à partir du milieu des années 1970, on ne comptait plus qu’une moyenne de 12 naissances pour une population constante autour de 500 habitants.</a:t>
            </a:r>
            <a:endParaRPr b="0" lang="fr-FR" sz="1800" spc="-1" strike="noStrike">
              <a:latin typeface="Arial"/>
            </a:endParaRPr>
          </a:p>
        </p:txBody>
      </p:sp>
    </p:spTree>
  </p:cSld>
  <p:transition spd="med">
    <p:pull dir="d"/>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Espace réservé du contenu 8" descr=""/>
          <p:cNvPicPr/>
          <p:nvPr/>
        </p:nvPicPr>
        <p:blipFill>
          <a:blip r:embed="rId1"/>
          <a:stretch/>
        </p:blipFill>
        <p:spPr>
          <a:xfrm>
            <a:off x="0" y="3267720"/>
            <a:ext cx="6454080" cy="1416960"/>
          </a:xfrm>
          <a:prstGeom prst="rect">
            <a:avLst/>
          </a:prstGeom>
          <a:ln w="0">
            <a:noFill/>
          </a:ln>
        </p:spPr>
      </p:pic>
      <p:pic>
        <p:nvPicPr>
          <p:cNvPr id="181" name="Image 4" descr=""/>
          <p:cNvPicPr/>
          <p:nvPr/>
        </p:nvPicPr>
        <p:blipFill>
          <a:blip r:embed="rId2"/>
          <a:stretch/>
        </p:blipFill>
        <p:spPr>
          <a:xfrm>
            <a:off x="2990880" y="590760"/>
            <a:ext cx="6758640" cy="1482120"/>
          </a:xfrm>
          <a:prstGeom prst="rect">
            <a:avLst/>
          </a:prstGeom>
          <a:ln w="0">
            <a:noFill/>
          </a:ln>
        </p:spPr>
      </p:pic>
      <p:sp>
        <p:nvSpPr>
          <p:cNvPr id="182" name="Rectangle 6"/>
          <p:cNvSpPr/>
          <p:nvPr/>
        </p:nvSpPr>
        <p:spPr>
          <a:xfrm>
            <a:off x="2990880" y="185760"/>
            <a:ext cx="6758640" cy="291240"/>
          </a:xfrm>
          <a:prstGeom prst="rect">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En nous appuyant sur les</a:t>
            </a:r>
            <a:endParaRPr b="0" lang="fr-FR" sz="1800" spc="-1" strike="noStrike">
              <a:latin typeface="Arial"/>
            </a:endParaRPr>
          </a:p>
        </p:txBody>
      </p:sp>
      <p:sp>
        <p:nvSpPr>
          <p:cNvPr id="183" name="Rectangle 9"/>
          <p:cNvSpPr/>
          <p:nvPr/>
        </p:nvSpPr>
        <p:spPr>
          <a:xfrm>
            <a:off x="123840" y="2186280"/>
            <a:ext cx="6406200" cy="967680"/>
          </a:xfrm>
          <a:prstGeom prst="rect">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Fausses couches des femmes de RONGELAP (Iles Marshall – essai Bravo). En 1995, le Dr Glenn H. Alcalay dans son rapport dresse le tableau ci-dessous</a:t>
            </a:r>
            <a:endParaRPr b="0" lang="fr-FR" sz="1800" spc="-1" strike="noStrike">
              <a:latin typeface="Arial"/>
            </a:endParaRPr>
          </a:p>
        </p:txBody>
      </p:sp>
      <p:pic>
        <p:nvPicPr>
          <p:cNvPr id="184" name="Image 11" descr=""/>
          <p:cNvPicPr/>
          <p:nvPr/>
        </p:nvPicPr>
        <p:blipFill>
          <a:blip r:embed="rId3"/>
          <a:stretch/>
        </p:blipFill>
        <p:spPr>
          <a:xfrm>
            <a:off x="5286240" y="4253760"/>
            <a:ext cx="6406200" cy="2485800"/>
          </a:xfrm>
          <a:prstGeom prst="rect">
            <a:avLst/>
          </a:prstGeom>
          <a:ln w="0">
            <a:noFill/>
          </a:ln>
        </p:spPr>
      </p:pic>
      <p:sp>
        <p:nvSpPr>
          <p:cNvPr id="185" name="Rectangle 12"/>
          <p:cNvSpPr/>
          <p:nvPr/>
        </p:nvSpPr>
        <p:spPr>
          <a:xfrm>
            <a:off x="5286240" y="6534000"/>
            <a:ext cx="6406200" cy="320040"/>
          </a:xfrm>
          <a:prstGeom prst="rect">
            <a:avLst/>
          </a:prstGeom>
          <a:solidFill>
            <a:schemeClr val="bg1"/>
          </a:solidFill>
          <a:ln>
            <a:solidFill>
              <a:srgbClr val="f2f2f2"/>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0" lang="fr-FR" sz="1200" spc="-1" strike="noStrike">
                <a:solidFill>
                  <a:srgbClr val="000000"/>
                </a:solidFill>
                <a:latin typeface="Arial"/>
                <a:ea typeface="DejaVu Sans"/>
              </a:rPr>
              <a:t>    </a:t>
            </a:r>
            <a:r>
              <a:rPr b="0" lang="fr-FR" sz="1200" spc="-1" strike="noStrike">
                <a:solidFill>
                  <a:srgbClr val="000000"/>
                </a:solidFill>
                <a:latin typeface="Arial"/>
                <a:ea typeface="DejaVu Sans"/>
              </a:rPr>
              <a:t>citernes pour la consommation humaine.</a:t>
            </a:r>
            <a:endParaRPr b="0" lang="fr-FR" sz="1200" spc="-1" strike="noStrike">
              <a:latin typeface="Arial"/>
            </a:endParaRPr>
          </a:p>
        </p:txBody>
      </p:sp>
    </p:spTree>
  </p:cSld>
  <p:transition spd="med">
    <p:pull dir="d"/>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Image 4" descr=""/>
          <p:cNvPicPr/>
          <p:nvPr/>
        </p:nvPicPr>
        <p:blipFill>
          <a:blip r:embed="rId1"/>
          <a:stretch/>
        </p:blipFill>
        <p:spPr>
          <a:xfrm>
            <a:off x="6095880" y="1345320"/>
            <a:ext cx="6018480" cy="4163400"/>
          </a:xfrm>
          <a:prstGeom prst="rect">
            <a:avLst/>
          </a:prstGeom>
          <a:ln w="0">
            <a:noFill/>
          </a:ln>
        </p:spPr>
      </p:pic>
      <p:pic>
        <p:nvPicPr>
          <p:cNvPr id="187" name="Image 8" descr=""/>
          <p:cNvPicPr/>
          <p:nvPr/>
        </p:nvPicPr>
        <p:blipFill>
          <a:blip r:embed="rId2"/>
          <a:stretch/>
        </p:blipFill>
        <p:spPr>
          <a:xfrm>
            <a:off x="111240" y="857160"/>
            <a:ext cx="5833080" cy="5772960"/>
          </a:xfrm>
          <a:prstGeom prst="rect">
            <a:avLst/>
          </a:prstGeom>
          <a:ln w="0">
            <a:noFill/>
          </a:ln>
        </p:spPr>
      </p:pic>
    </p:spTree>
  </p:cSld>
  <p:transition spd="med">
    <p:pull dir="d"/>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Image 141" descr=""/>
          <p:cNvPicPr/>
          <p:nvPr/>
        </p:nvPicPr>
        <p:blipFill>
          <a:blip r:embed="rId1"/>
          <a:stretch/>
        </p:blipFill>
        <p:spPr>
          <a:xfrm>
            <a:off x="652320" y="180000"/>
            <a:ext cx="4746240" cy="2698560"/>
          </a:xfrm>
          <a:prstGeom prst="rect">
            <a:avLst/>
          </a:prstGeom>
          <a:ln w="0">
            <a:noFill/>
          </a:ln>
        </p:spPr>
      </p:pic>
      <p:pic>
        <p:nvPicPr>
          <p:cNvPr id="189" name="Image 142" descr=""/>
          <p:cNvPicPr/>
          <p:nvPr/>
        </p:nvPicPr>
        <p:blipFill>
          <a:blip r:embed="rId2"/>
          <a:stretch/>
        </p:blipFill>
        <p:spPr>
          <a:xfrm>
            <a:off x="6755040" y="180000"/>
            <a:ext cx="4763520" cy="2678760"/>
          </a:xfrm>
          <a:prstGeom prst="rect">
            <a:avLst/>
          </a:prstGeom>
          <a:ln w="0">
            <a:noFill/>
          </a:ln>
        </p:spPr>
      </p:pic>
      <p:pic>
        <p:nvPicPr>
          <p:cNvPr id="190" name="Image 143" descr=""/>
          <p:cNvPicPr/>
          <p:nvPr/>
        </p:nvPicPr>
        <p:blipFill>
          <a:blip r:embed="rId3"/>
          <a:stretch/>
        </p:blipFill>
        <p:spPr>
          <a:xfrm>
            <a:off x="934200" y="3060000"/>
            <a:ext cx="10224360" cy="2124360"/>
          </a:xfrm>
          <a:prstGeom prst="rect">
            <a:avLst/>
          </a:prstGeom>
          <a:ln w="0">
            <a:noFill/>
          </a:ln>
        </p:spPr>
      </p:pic>
      <p:sp>
        <p:nvSpPr>
          <p:cNvPr id="191" name="Rectangle 144"/>
          <p:cNvSpPr/>
          <p:nvPr/>
        </p:nvSpPr>
        <p:spPr>
          <a:xfrm>
            <a:off x="540000" y="5400000"/>
            <a:ext cx="10978560" cy="1078560"/>
          </a:xfrm>
          <a:prstGeom prst="rect">
            <a:avLst/>
          </a:prstGeom>
          <a:solidFill>
            <a:srgbClr val="0369a3"/>
          </a:solidFill>
          <a:ln w="0">
            <a:solidFill>
              <a:srgbClr val="3465a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ffffff"/>
                </a:solidFill>
                <a:latin typeface="Arial"/>
                <a:ea typeface="DejaVu Sans"/>
              </a:rPr>
              <a:t>Larbi BENCHIHA interviewe les témoins, les personnels soignants. Outre les cancers, les cataractes et autres maladies dont souffrent désormais les populations, plusieurs parents témoignent d’anomalies congénitales dont souffrent leurs enfants, de fausses-couches, de bébés morts-nés.</a:t>
            </a:r>
            <a:endParaRPr b="0" lang="fr-FR" sz="1800" spc="-1" strike="noStrike">
              <a:latin typeface="Arial"/>
            </a:endParaRPr>
          </a:p>
        </p:txBody>
      </p:sp>
    </p:spTree>
  </p:cSld>
  <p:transition spd="med">
    <p:pull dir="d"/>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913680" y="618480"/>
            <a:ext cx="10360440" cy="1592280"/>
          </a:xfrm>
          <a:prstGeom prst="rect">
            <a:avLst/>
          </a:prstGeom>
          <a:noFill/>
          <a:ln w="0">
            <a:noFill/>
          </a:ln>
        </p:spPr>
        <p:txBody>
          <a:bodyPr lIns="90000" rIns="90000" tIns="45000" bIns="45000" anchor="ctr">
            <a:noAutofit/>
          </a:bodyPr>
          <a:p>
            <a:pPr algn="ctr">
              <a:lnSpc>
                <a:spcPct val="90000"/>
              </a:lnSpc>
            </a:pPr>
            <a:r>
              <a:rPr b="0" lang="fr-FR" sz="3600" spc="-1" strike="noStrike" cap="all">
                <a:solidFill>
                  <a:srgbClr val="000000"/>
                </a:solidFill>
                <a:latin typeface="Tw Cen MT"/>
                <a:ea typeface="DejaVu Sans"/>
              </a:rPr>
              <a:t>CEA – Sciences du vivant</a:t>
            </a:r>
            <a:endParaRPr b="0" lang="fr-FR" sz="3600" spc="-1" strike="noStrike">
              <a:latin typeface="Arial"/>
            </a:endParaRPr>
          </a:p>
        </p:txBody>
      </p:sp>
      <p:sp>
        <p:nvSpPr>
          <p:cNvPr id="193" name="PlaceHolder 2"/>
          <p:cNvSpPr>
            <a:spLocks noGrp="1"/>
          </p:cNvSpPr>
          <p:nvPr>
            <p:ph/>
          </p:nvPr>
        </p:nvSpPr>
        <p:spPr>
          <a:xfrm>
            <a:off x="913680" y="1800360"/>
            <a:ext cx="10359720" cy="3987000"/>
          </a:xfrm>
          <a:prstGeom prst="rect">
            <a:avLst/>
          </a:prstGeom>
          <a:noFill/>
          <a:ln w="0">
            <a:noFill/>
          </a:ln>
        </p:spPr>
        <p:txBody>
          <a:bodyPr lIns="90000" rIns="90000" tIns="45000" bIns="45000" anchor="t">
            <a:normAutofit/>
          </a:bodyPr>
          <a:p>
            <a:pPr marL="228600" indent="-228600">
              <a:lnSpc>
                <a:spcPct val="120000"/>
              </a:lnSpc>
              <a:spcBef>
                <a:spcPts val="1001"/>
              </a:spcBef>
              <a:buClr>
                <a:srgbClr val="000000"/>
              </a:buClr>
              <a:buFont typeface="Arial"/>
              <a:buChar char="•"/>
              <a:tabLst>
                <a:tab algn="l" pos="0"/>
              </a:tabLst>
            </a:pPr>
            <a:r>
              <a:rPr b="0" lang="fr-FR" sz="2000" spc="-1" strike="noStrike" cap="all">
                <a:solidFill>
                  <a:srgbClr val="000000"/>
                </a:solidFill>
                <a:latin typeface="Tw Cen MT"/>
                <a:ea typeface="DejaVu Sans"/>
              </a:rPr>
              <a:t>EXTRAIT DE la revue : CLEFS CEA N° 48 ÉTÉ 2003</a:t>
            </a:r>
            <a:endParaRPr b="0" lang="fr-FR" sz="2000" spc="-1" strike="noStrike">
              <a:latin typeface="Arial"/>
            </a:endParaRPr>
          </a:p>
          <a:p>
            <a:pPr marL="228600" indent="-228600">
              <a:lnSpc>
                <a:spcPct val="120000"/>
              </a:lnSpc>
              <a:spcBef>
                <a:spcPts val="1001"/>
              </a:spcBef>
              <a:buClr>
                <a:srgbClr val="000000"/>
              </a:buClr>
              <a:buFont typeface="Arial"/>
              <a:buChar char="•"/>
              <a:tabLst>
                <a:tab algn="l" pos="0"/>
              </a:tabLst>
            </a:pPr>
            <a:r>
              <a:rPr b="0" lang="fr-FR" sz="1600" spc="-1" strike="noStrike" cap="all">
                <a:solidFill>
                  <a:srgbClr val="000000"/>
                </a:solidFill>
                <a:latin typeface="Tw Cen MT"/>
                <a:ea typeface="DejaVu Sans"/>
              </a:rPr>
              <a:t>« Un siècle environ après le début de l’utilisation de la radioactivité, si on a observé des altérations de la fertilité chez des sujets exposés à une dose élevée (au-delà de 1 gray chez l’homme et plus encore chez la femme, on n’a pas mis en évidence, dans l’espèce humaine, d’effets héréditaires dus aux rayonnements ionisants, même sur des populations dans lesquelles un excès de cancer a été constaté, comme a hiroshima ou à nagasaki.</a:t>
            </a:r>
            <a:endParaRPr b="0" lang="fr-FR" sz="1600" spc="-1" strike="noStrike">
              <a:latin typeface="Arial"/>
            </a:endParaRPr>
          </a:p>
          <a:p>
            <a:pPr marL="228600" indent="-228600">
              <a:lnSpc>
                <a:spcPct val="120000"/>
              </a:lnSpc>
              <a:spcBef>
                <a:spcPts val="1001"/>
              </a:spcBef>
              <a:buClr>
                <a:srgbClr val="000000"/>
              </a:buClr>
              <a:buFont typeface="Arial"/>
              <a:buChar char="•"/>
              <a:tabLst>
                <a:tab algn="l" pos="0"/>
              </a:tabLst>
            </a:pPr>
            <a:r>
              <a:rPr b="0" lang="fr-FR" sz="1600" spc="-1" strike="noStrike" cap="all">
                <a:solidFill>
                  <a:srgbClr val="000000"/>
                </a:solidFill>
                <a:latin typeface="Tw Cen MT"/>
                <a:ea typeface="DejaVu Sans"/>
              </a:rPr>
              <a:t>Toutefois le nombre de générations est peut-être encore trop faible pour permettre d’observer ces effets.</a:t>
            </a:r>
            <a:endParaRPr b="0" lang="fr-FR" sz="1600" spc="-1" strike="noStrike">
              <a:latin typeface="Arial"/>
            </a:endParaRPr>
          </a:p>
        </p:txBody>
      </p:sp>
      <p:sp>
        <p:nvSpPr>
          <p:cNvPr id="194" name="Rectangle : coins arrondis 3"/>
          <p:cNvSpPr/>
          <p:nvPr/>
        </p:nvSpPr>
        <p:spPr>
          <a:xfrm>
            <a:off x="713160" y="4644720"/>
            <a:ext cx="3405240" cy="2056680"/>
          </a:xfrm>
          <a:prstGeom prst="roundRect">
            <a:avLst>
              <a:gd name="adj" fmla="val 16667"/>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Le même article cite des régions à forte radioactivité naturelle ou tellurique où des malformations congénitales sont répertoriées (Altiplano Bolivien et Bande côtière du Kerala en Inde du Sud).</a:t>
            </a:r>
            <a:endParaRPr b="0" lang="fr-FR" sz="1800" spc="-1" strike="noStrike">
              <a:latin typeface="Arial"/>
            </a:endParaRPr>
          </a:p>
        </p:txBody>
      </p:sp>
      <p:sp>
        <p:nvSpPr>
          <p:cNvPr id="195" name="Rectangle : coins arrondis 4"/>
          <p:cNvSpPr/>
          <p:nvPr/>
        </p:nvSpPr>
        <p:spPr>
          <a:xfrm>
            <a:off x="5095800" y="4567320"/>
            <a:ext cx="6587280" cy="1938960"/>
          </a:xfrm>
          <a:prstGeom prst="roundRect">
            <a:avLst>
              <a:gd name="adj" fmla="val 16667"/>
            </a:avLst>
          </a:prstGeom>
          <a:solidFill>
            <a:srgbClr val="274fa4"/>
          </a:solidFill>
          <a:ln>
            <a:solidFill>
              <a:srgbClr val="1c3a79"/>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Tw Cen MT"/>
                <a:ea typeface="DejaVu Sans"/>
              </a:rPr>
              <a:t>Des travaux sur les souris et , en Chine, sur des ovaires de hamsters ont été menés. Le risque de mutations ponctuelles dominantes existe. Pour lever les incertitudes, il semble opportun , selon Bernard DUTRILLAUX, </a:t>
            </a:r>
            <a:r>
              <a:rPr b="0" lang="fr-FR" sz="1400" spc="-1" strike="noStrike">
                <a:solidFill>
                  <a:srgbClr val="ffffff"/>
                </a:solidFill>
                <a:latin typeface="Tw Cen MT"/>
                <a:ea typeface="DejaVu Sans"/>
              </a:rPr>
              <a:t>Direction science du vivant CEA</a:t>
            </a:r>
            <a:r>
              <a:rPr b="0" lang="fr-FR" sz="1800" spc="-1" strike="noStrike">
                <a:solidFill>
                  <a:srgbClr val="ffffff"/>
                </a:solidFill>
                <a:latin typeface="Tw Cen MT"/>
                <a:ea typeface="DejaVu Sans"/>
              </a:rPr>
              <a:t>, de mener des études sur les transmission à caractère récessif.  </a:t>
            </a:r>
            <a:endParaRPr b="0" lang="fr-FR" sz="1800" spc="-1" strike="noStrike">
              <a:latin typeface="Arial"/>
            </a:endParaRPr>
          </a:p>
        </p:txBody>
      </p:sp>
    </p:spTree>
  </p:cSld>
  <p:transition spd="med">
    <p:pull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TM04033925[[fn=Ronds dans l’eau]]</Template>
  <TotalTime>677</TotalTime>
  <Application>LibreOffice/7.2.4.1$Windows_X86_64 LibreOffice_project/27d75539669ac387bb498e35313b970b7fe9c4f9</Application>
  <AppVersion>15.0000</AppVersion>
  <Words>2079</Words>
  <Paragraphs>107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2022-07-24T13:34:11Z</dcterms:created>
  <dc:creator>PATRICIA GRENIER</dc:creator>
  <dc:description/>
  <dc:language>fr-FR</dc:language>
  <cp:lastModifiedBy/>
  <dcterms:modified xsi:type="dcterms:W3CDTF">2022-08-29T16:17:35Z</dcterms:modified>
  <cp:revision>21</cp:revision>
  <dc:subject/>
  <dc:title>Impact des essais nucleaires FRANCAIS  sur la descendance des veterans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Grand écran</vt:lpwstr>
  </property>
  <property fmtid="{D5CDD505-2E9C-101B-9397-08002B2CF9AE}" pid="4" name="Slides">
    <vt:i4>17</vt:i4>
  </property>
</Properties>
</file>